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15"/>
  </p:notesMasterIdLst>
  <p:sldIdLst>
    <p:sldId id="257" r:id="rId3"/>
    <p:sldId id="260" r:id="rId4"/>
    <p:sldId id="611" r:id="rId5"/>
    <p:sldId id="610" r:id="rId6"/>
    <p:sldId id="612" r:id="rId7"/>
    <p:sldId id="613" r:id="rId8"/>
    <p:sldId id="615" r:id="rId9"/>
    <p:sldId id="616" r:id="rId10"/>
    <p:sldId id="617" r:id="rId11"/>
    <p:sldId id="619" r:id="rId12"/>
    <p:sldId id="620" r:id="rId13"/>
    <p:sldId id="62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1" autoAdjust="0"/>
    <p:restoredTop sz="86481" autoAdjust="0"/>
  </p:normalViewPr>
  <p:slideViewPr>
    <p:cSldViewPr snapToGrid="0">
      <p:cViewPr varScale="1">
        <p:scale>
          <a:sx n="74" d="100"/>
          <a:sy n="74" d="100"/>
        </p:scale>
        <p:origin x="127" y="2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452FC3-34A6-4307-B55B-09991C088868}" type="datetimeFigureOut">
              <a:rPr lang="it-IT" smtClean="0"/>
              <a:t>02/08/2023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447EE9-4CCF-49A8-ADC6-A959037D30AC}" type="slidenum">
              <a:rPr lang="it-IT" smtClean="0"/>
              <a:t>‹N›</a:t>
            </a:fld>
            <a:endParaRPr lang="it-IT"/>
          </a:p>
        </p:txBody>
      </p:sp>
    </p:spTree>
    <p:extLst>
      <p:ext uri="{BB962C8B-B14F-4D97-AF65-F5344CB8AC3E}">
        <p14:creationId xmlns:p14="http://schemas.microsoft.com/office/powerpoint/2010/main" val="6852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9D3AE8-E9D8-0F9B-08B8-35490D89CB5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20E7909-F18D-5C47-9D9E-6219E4534E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888234E-36AC-ED61-806B-48CE7629C765}"/>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5" name="Segnaposto piè di pagina 4">
            <a:extLst>
              <a:ext uri="{FF2B5EF4-FFF2-40B4-BE49-F238E27FC236}">
                <a16:creationId xmlns:a16="http://schemas.microsoft.com/office/drawing/2014/main" id="{176F65EC-D7F6-48DD-CCE0-9D63A0A8E3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F1A2067-B140-55DF-513C-4F70AE09DD2C}"/>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6401915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3795D1-657C-BF0E-4704-A1B75A69BFC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24BA270-832C-02C1-DD8D-890793527366}"/>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D0FA4CC-C98D-06C8-0D27-CC479630A0AA}"/>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5" name="Segnaposto piè di pagina 4">
            <a:extLst>
              <a:ext uri="{FF2B5EF4-FFF2-40B4-BE49-F238E27FC236}">
                <a16:creationId xmlns:a16="http://schemas.microsoft.com/office/drawing/2014/main" id="{B05BD4B7-7342-581A-A413-509F94066D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C2EEB63-8E48-B6CF-3E15-93616D241C1C}"/>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3321969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5A9D58-DAB2-76E6-F4B1-2EF17DDD47F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5C8FA15-3E25-4F34-63AA-E73D1B6727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65DB8F8-6C86-7815-DD7E-0E14E7A4281A}"/>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5" name="Segnaposto piè di pagina 4">
            <a:extLst>
              <a:ext uri="{FF2B5EF4-FFF2-40B4-BE49-F238E27FC236}">
                <a16:creationId xmlns:a16="http://schemas.microsoft.com/office/drawing/2014/main" id="{6B52B452-B796-F527-16E0-8B69CF4E2B0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EAEF8A5-3131-C1E4-BFE6-339F7090E1E2}"/>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26369566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19B0D-4575-C8DE-D469-372D4F9FC1C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F6BA96-205D-643A-25ED-1623D3D8594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E7C98AC-3BE1-24A6-5DAA-6D700696D4B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ABADB49-E911-891B-26E6-5E6938203845}"/>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6" name="Segnaposto piè di pagina 5">
            <a:extLst>
              <a:ext uri="{FF2B5EF4-FFF2-40B4-BE49-F238E27FC236}">
                <a16:creationId xmlns:a16="http://schemas.microsoft.com/office/drawing/2014/main" id="{8AC05016-26F3-EB0A-60EA-475160151C5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D4002C3-6DE4-1ED9-9C18-C5210F8ACEC3}"/>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36423794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B7EB9E-26A1-24E5-9DAD-1FDB963EFA4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7DEB9A8-80D2-63B3-C526-36B6EC0B85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0FD80504-1C92-98D8-6126-0F6C3E58516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269D89-CE95-6A07-62FC-66EF8CFC30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220C3D6-0D57-3164-BD99-BC50D987A13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A62BBA6-45CD-E5FA-4F9C-663C657861D2}"/>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8" name="Segnaposto piè di pagina 7">
            <a:extLst>
              <a:ext uri="{FF2B5EF4-FFF2-40B4-BE49-F238E27FC236}">
                <a16:creationId xmlns:a16="http://schemas.microsoft.com/office/drawing/2014/main" id="{C1BC0C17-5B14-F65B-F996-31F3B907E4A0}"/>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F9C2498-321E-817B-38DD-BD6CB9569E14}"/>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2069453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BCE9EB-A74F-D0EE-2B3D-540A44E37859}"/>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6D1C38D-6A5D-ED4A-99D6-B218AD5F73DA}"/>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4" name="Segnaposto piè di pagina 3">
            <a:extLst>
              <a:ext uri="{FF2B5EF4-FFF2-40B4-BE49-F238E27FC236}">
                <a16:creationId xmlns:a16="http://schemas.microsoft.com/office/drawing/2014/main" id="{31D7BEEF-46EB-97A9-1B76-E431EA7FBC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D5A79F1-9EE5-C5A8-9CC6-2568518E602F}"/>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33379893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6B880B8-148F-59D6-4653-90062A09FF09}"/>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3" name="Segnaposto piè di pagina 2">
            <a:extLst>
              <a:ext uri="{FF2B5EF4-FFF2-40B4-BE49-F238E27FC236}">
                <a16:creationId xmlns:a16="http://schemas.microsoft.com/office/drawing/2014/main" id="{B1C1D727-E21A-36EF-F1D1-F2BB84BAE559}"/>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18F3994-7D03-25A5-7211-6E26AB34341E}"/>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38725767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2CE76F-D2B5-0D8E-F405-B7F5A4C4841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645E1E8-BE11-51CC-E900-7048E9EE1A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AB38774-7049-491F-F8EA-675AA6820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F755BD9-CEE7-BE7F-7AA3-93CA544F2240}"/>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6" name="Segnaposto piè di pagina 5">
            <a:extLst>
              <a:ext uri="{FF2B5EF4-FFF2-40B4-BE49-F238E27FC236}">
                <a16:creationId xmlns:a16="http://schemas.microsoft.com/office/drawing/2014/main" id="{77BBC927-747F-2495-66CC-12E52F28E17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123FB39-924F-1104-9390-D75C47B91215}"/>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241029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5F975A-7C13-1883-2593-9165E9226FE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54081B6-634B-0F2F-8A9C-6C7865D898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E507335-50F2-6386-4CA6-FC0D683FE7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A706C9C-0060-B48D-CDE3-00C8814659DE}"/>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6" name="Segnaposto piè di pagina 5">
            <a:extLst>
              <a:ext uri="{FF2B5EF4-FFF2-40B4-BE49-F238E27FC236}">
                <a16:creationId xmlns:a16="http://schemas.microsoft.com/office/drawing/2014/main" id="{69972DA4-8BE7-E624-EE2A-A029867B6FF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F33B32B-D9BA-5EA7-2BF5-81BB576590EA}"/>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37844107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88E47E-B118-EE98-6DDD-6872AB85EB21}"/>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F6E625-FF79-DC84-DE42-C63C104B66AB}"/>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8C08845-3FDC-6E87-1814-7C0E9F40C02E}"/>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5" name="Segnaposto piè di pagina 4">
            <a:extLst>
              <a:ext uri="{FF2B5EF4-FFF2-40B4-BE49-F238E27FC236}">
                <a16:creationId xmlns:a16="http://schemas.microsoft.com/office/drawing/2014/main" id="{7323F977-8659-BCF5-58DE-53384850E3D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64B6F2F-9CA6-0CC7-ED9C-1A8C895C7312}"/>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36379333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D031A84-BA48-FAD4-8E68-598C49229C3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E349495-8267-BBC0-7DF2-9E943231CF73}"/>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0D62774-7BB7-127D-1C66-D99436CCC6D4}"/>
              </a:ext>
            </a:extLst>
          </p:cNvPr>
          <p:cNvSpPr>
            <a:spLocks noGrp="1"/>
          </p:cNvSpPr>
          <p:nvPr>
            <p:ph type="dt" sz="half" idx="10"/>
          </p:nvPr>
        </p:nvSpPr>
        <p:spPr/>
        <p:txBody>
          <a:bodyPr/>
          <a:lstStyle/>
          <a:p>
            <a:fld id="{F935AA7E-D83C-425A-B0C5-F99CB45E7489}" type="datetimeFigureOut">
              <a:rPr lang="it-IT" smtClean="0"/>
              <a:t>02/08/2023</a:t>
            </a:fld>
            <a:endParaRPr lang="it-IT"/>
          </a:p>
        </p:txBody>
      </p:sp>
      <p:sp>
        <p:nvSpPr>
          <p:cNvPr id="5" name="Segnaposto piè di pagina 4">
            <a:extLst>
              <a:ext uri="{FF2B5EF4-FFF2-40B4-BE49-F238E27FC236}">
                <a16:creationId xmlns:a16="http://schemas.microsoft.com/office/drawing/2014/main" id="{E38E1EFE-25C2-D7B8-E540-3A915E09CCA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DCCD144-C08E-F833-C7D9-72EA503F5C05}"/>
              </a:ext>
            </a:extLst>
          </p:cNvPr>
          <p:cNvSpPr>
            <a:spLocks noGrp="1"/>
          </p:cNvSpPr>
          <p:nvPr>
            <p:ph type="sldNum" sz="quarter" idx="12"/>
          </p:nvPr>
        </p:nvSpPr>
        <p:spPr/>
        <p:txBody>
          <a:bodyPr/>
          <a:lstStyle/>
          <a:p>
            <a:fld id="{7D6D3146-13AA-47A8-BC63-03F4A3FAC6C8}" type="slidenum">
              <a:rPr lang="it-IT" smtClean="0"/>
              <a:t>‹N›</a:t>
            </a:fld>
            <a:endParaRPr lang="it-IT"/>
          </a:p>
        </p:txBody>
      </p:sp>
    </p:spTree>
    <p:extLst>
      <p:ext uri="{BB962C8B-B14F-4D97-AF65-F5344CB8AC3E}">
        <p14:creationId xmlns:p14="http://schemas.microsoft.com/office/powerpoint/2010/main" val="4034268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8/2/2023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8/2/2023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93FAA9E-6383-800C-AF80-60699404F2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72B64D4-ACB2-CA8F-3131-8BDCAC8C9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8BB2413-498E-EC8C-A546-2845ADF3AE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5AA7E-D83C-425A-B0C5-F99CB45E7489}" type="datetimeFigureOut">
              <a:rPr lang="it-IT" smtClean="0"/>
              <a:t>02/08/2023</a:t>
            </a:fld>
            <a:endParaRPr lang="it-IT"/>
          </a:p>
        </p:txBody>
      </p:sp>
      <p:sp>
        <p:nvSpPr>
          <p:cNvPr id="5" name="Segnaposto piè di pagina 4">
            <a:extLst>
              <a:ext uri="{FF2B5EF4-FFF2-40B4-BE49-F238E27FC236}">
                <a16:creationId xmlns:a16="http://schemas.microsoft.com/office/drawing/2014/main" id="{7B197647-6B33-A526-FBB1-B368056A0A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D05AA8EA-739B-5C0F-4D13-EB54576817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D3146-13AA-47A8-BC63-03F4A3FAC6C8}" type="slidenum">
              <a:rPr lang="it-IT" smtClean="0"/>
              <a:t>‹N›</a:t>
            </a:fld>
            <a:endParaRPr lang="it-IT"/>
          </a:p>
        </p:txBody>
      </p:sp>
    </p:spTree>
    <p:extLst>
      <p:ext uri="{BB962C8B-B14F-4D97-AF65-F5344CB8AC3E}">
        <p14:creationId xmlns:p14="http://schemas.microsoft.com/office/powerpoint/2010/main" val="286294976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8" name="CasellaDiTesto 7">
            <a:extLst>
              <a:ext uri="{FF2B5EF4-FFF2-40B4-BE49-F238E27FC236}">
                <a16:creationId xmlns:a16="http://schemas.microsoft.com/office/drawing/2014/main" id="{0DFB0224-8C90-A39A-4E89-5906293716E5}"/>
              </a:ext>
            </a:extLst>
          </p:cNvPr>
          <p:cNvSpPr txBox="1"/>
          <p:nvPr/>
        </p:nvSpPr>
        <p:spPr>
          <a:xfrm>
            <a:off x="662609" y="1123989"/>
            <a:ext cx="10402955" cy="2031325"/>
          </a:xfrm>
          <a:prstGeom prst="rect">
            <a:avLst/>
          </a:prstGeom>
          <a:noFill/>
        </p:spPr>
        <p:txBody>
          <a:bodyPr wrap="square">
            <a:spAutoFit/>
          </a:bodyPr>
          <a:lstStyle/>
          <a:p>
            <a:pPr algn="ctr"/>
            <a:r>
              <a:rPr kumimoji="0" lang="en-US" sz="4200" b="1" i="0"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Disegno</a:t>
            </a:r>
            <a:r>
              <a:rPr kumimoji="0" lang="en-US" sz="4200" b="1" i="0"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di </a:t>
            </a:r>
            <a:r>
              <a:rPr kumimoji="0" lang="en-US" sz="4200" b="1" i="0"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legge</a:t>
            </a:r>
            <a:r>
              <a:rPr kumimoji="0" lang="en-US" sz="4200" b="1" i="0"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a:t>
            </a:r>
            <a:br>
              <a:rPr kumimoji="0" lang="en-US" sz="4200" b="1" i="0" u="none" strike="noStrike" kern="1200" spc="0" normalizeH="0" baseline="0" noProof="0" dirty="0">
                <a:ln w="3175" cmpd="sng">
                  <a:noFill/>
                </a:ln>
                <a:effectLst/>
                <a:uLnTx/>
                <a:uFillTx/>
                <a:latin typeface="Calibri" panose="020F0502020204030204" pitchFamily="34" charset="0"/>
                <a:ea typeface="+mj-ea"/>
                <a:cs typeface="Calibri" panose="020F0502020204030204" pitchFamily="34" charset="0"/>
              </a:rPr>
            </a:b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per la </a:t>
            </a:r>
            <a:r>
              <a:rPr kumimoji="0" lang="en-US" sz="4200" b="1" i="1"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riforma</a:t>
            </a: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del </a:t>
            </a:r>
            <a:r>
              <a:rPr kumimoji="0" lang="en-US" sz="4200" b="1" i="1"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settore</a:t>
            </a: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a:t>
            </a:r>
            <a:r>
              <a:rPr kumimoji="0" lang="en-US" sz="4200" b="1" i="1"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della</a:t>
            </a: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a:t>
            </a:r>
            <a:r>
              <a:rPr kumimoji="0" lang="en-US" sz="4200" b="1" i="1"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distribuzione</a:t>
            </a: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di </a:t>
            </a:r>
            <a:r>
              <a:rPr kumimoji="0" lang="en-US" sz="4200" b="1" i="1"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carburanti</a:t>
            </a: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e </a:t>
            </a:r>
            <a:r>
              <a:rPr kumimoji="0" lang="en-US" sz="4200" b="1" i="1"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ristrutturazione</a:t>
            </a: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a:t>
            </a:r>
            <a:r>
              <a:rPr kumimoji="0" lang="en-US" sz="4200" b="1" i="1" u="none" strike="noStrike" kern="1200" spc="0" normalizeH="0" baseline="0" noProof="0" dirty="0" err="1">
                <a:ln w="3175" cmpd="sng">
                  <a:noFill/>
                </a:ln>
                <a:solidFill>
                  <a:srgbClr val="FFFF00"/>
                </a:solidFill>
                <a:effectLst/>
                <a:uLnTx/>
                <a:uFillTx/>
                <a:latin typeface="Calibri" panose="020F0502020204030204" pitchFamily="34" charset="0"/>
                <a:ea typeface="+mj-ea"/>
                <a:cs typeface="Calibri" panose="020F0502020204030204" pitchFamily="34" charset="0"/>
              </a:rPr>
              <a:t>della</a:t>
            </a:r>
            <a:r>
              <a:rPr kumimoji="0" lang="en-US" sz="4200" b="1" i="1" u="none" strike="noStrike" kern="1200" spc="0" normalizeH="0" baseline="0" noProof="0" dirty="0">
                <a:ln w="3175" cmpd="sng">
                  <a:noFill/>
                </a:ln>
                <a:solidFill>
                  <a:srgbClr val="FFFF00"/>
                </a:solidFill>
                <a:effectLst/>
                <a:uLnTx/>
                <a:uFillTx/>
                <a:latin typeface="Calibri" panose="020F0502020204030204" pitchFamily="34" charset="0"/>
                <a:ea typeface="+mj-ea"/>
                <a:cs typeface="Calibri" panose="020F0502020204030204" pitchFamily="34" charset="0"/>
              </a:rPr>
              <a:t> rete</a:t>
            </a:r>
            <a:endParaRPr lang="it-IT" i="1"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8990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latin typeface="Calibri" panose="020F0502020204030204" pitchFamily="34" charset="0"/>
                <a:ea typeface="Cambria" panose="02040503050406030204" pitchFamily="18" charset="0"/>
                <a:cs typeface="Calibri" panose="020F0502020204030204" pitchFamily="34" charset="0"/>
              </a:rPr>
              <a:t>II – Razionalizzazione e riconversione della rete</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491612" y="1242814"/>
            <a:ext cx="11055653" cy="6771084"/>
          </a:xfrm>
          <a:prstGeom prst="rect">
            <a:avLst/>
          </a:prstGeom>
          <a:noFill/>
        </p:spPr>
        <p:txBody>
          <a:bodyPr wrap="square" rtlCol="0">
            <a:spAutoFit/>
          </a:bodyPr>
          <a:lstStyle/>
          <a:p>
            <a:pPr algn="just">
              <a:spcBef>
                <a:spcPts val="600"/>
              </a:spcBef>
              <a:tabLst>
                <a:tab pos="0" algn="l"/>
              </a:tabLst>
            </a:pPr>
            <a:r>
              <a:rPr lang="it-IT" sz="2400" u="sng" dirty="0">
                <a:solidFill>
                  <a:srgbClr val="FFFF00"/>
                </a:solidFill>
                <a:latin typeface="Calibri" panose="020F0502020204030204" pitchFamily="34" charset="0"/>
                <a:cs typeface="Times New Roman" panose="02020603050405020304" pitchFamily="18" charset="0"/>
              </a:rPr>
              <a:t>Semplificazioni: </a:t>
            </a:r>
          </a:p>
          <a:p>
            <a:pPr algn="just">
              <a:spcBef>
                <a:spcPts val="600"/>
              </a:spcBef>
              <a:tabLst>
                <a:tab pos="0" algn="l"/>
              </a:tabLst>
            </a:pPr>
            <a:endParaRPr lang="it-IT" sz="2400" dirty="0">
              <a:latin typeface="Calibri" panose="020F0502020204030204" pitchFamily="34" charset="0"/>
              <a:cs typeface="Times New Roman" panose="02020603050405020304" pitchFamily="18" charset="0"/>
            </a:endParaRPr>
          </a:p>
          <a:p>
            <a:pPr marL="342900" indent="-342900" algn="just">
              <a:spcBef>
                <a:spcPts val="600"/>
              </a:spcBef>
              <a:buFont typeface="Arial" panose="020B0604020202020204" pitchFamily="34" charset="0"/>
              <a:buChar char="•"/>
              <a:tabLst>
                <a:tab pos="0" algn="l"/>
              </a:tabLst>
            </a:pPr>
            <a:r>
              <a:rPr lang="it-IT" sz="2400" dirty="0">
                <a:latin typeface="Calibri" panose="020F0502020204030204" pitchFamily="34" charset="0"/>
                <a:cs typeface="Times New Roman" panose="02020603050405020304" pitchFamily="18" charset="0"/>
              </a:rPr>
              <a:t>Si prevede la semplice comunicazione al comune territorialmente competente per l'installazione e l’esercizio delle infrastrutture di ricarica elettriche, nonché di pensiline fotovoltaiche per la produzione di energia elettrica, queste ultime relative ad impianti ubicati al difuori dei centri urbani. </a:t>
            </a:r>
          </a:p>
          <a:p>
            <a:pPr marL="342900" indent="-342900" algn="just">
              <a:spcBef>
                <a:spcPts val="600"/>
              </a:spcBef>
              <a:buFont typeface="Arial" panose="020B0604020202020204" pitchFamily="34" charset="0"/>
              <a:buChar char="•"/>
              <a:tabLst>
                <a:tab pos="0" algn="l"/>
              </a:tabLst>
            </a:pPr>
            <a:endParaRPr lang="it-IT" sz="2400" dirty="0">
              <a:latin typeface="Calibri" panose="020F0502020204030204" pitchFamily="34" charset="0"/>
              <a:cs typeface="Times New Roman" panose="02020603050405020304" pitchFamily="18" charset="0"/>
            </a:endParaRPr>
          </a:p>
          <a:p>
            <a:pPr marL="342900" indent="-342900" algn="just">
              <a:spcBef>
                <a:spcPts val="600"/>
              </a:spcBef>
              <a:buFont typeface="Arial" panose="020B0604020202020204" pitchFamily="34" charset="0"/>
              <a:buChar char="•"/>
              <a:tabLst>
                <a:tab pos="0" algn="l"/>
              </a:tabLst>
            </a:pPr>
            <a:r>
              <a:rPr lang="it-IT" sz="2400" dirty="0">
                <a:latin typeface="Calibri" panose="020F0502020204030204" pitchFamily="34" charset="0"/>
                <a:cs typeface="Times New Roman" panose="02020603050405020304" pitchFamily="18" charset="0"/>
              </a:rPr>
              <a:t>Rientrano in questa semplificazione anche le relative opere connesse e infrastrutture necessarie, da ubicarsi all’interno delle aree destinate precedentemente alla distribuzione dei carburanti e delle aree a queste ultime contigue entro un limite di 50 metri.</a:t>
            </a:r>
          </a:p>
          <a:p>
            <a:pPr algn="just">
              <a:spcBef>
                <a:spcPts val="600"/>
              </a:spcBef>
              <a:tabLst>
                <a:tab pos="0"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0"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r>
              <a:rPr lang="it-IT" sz="2000" dirty="0">
                <a:latin typeface="Calibri" panose="020F0502020204030204" pitchFamily="34" charset="0"/>
                <a:cs typeface="Times New Roman" panose="02020603050405020304" pitchFamily="18" charset="0"/>
              </a:rPr>
              <a:t>.</a:t>
            </a:r>
          </a:p>
          <a:p>
            <a:pPr algn="just">
              <a:spcBef>
                <a:spcPts val="600"/>
              </a:spcBef>
              <a:tabLst>
                <a:tab pos="182563" algn="l"/>
              </a:tabLst>
            </a:pPr>
            <a:endParaRPr lang="it-IT" sz="2000" dirty="0">
              <a:solidFill>
                <a:srgbClr val="0070C0"/>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468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solidFill>
                  <a:srgbClr val="FFFF00"/>
                </a:solidFill>
                <a:latin typeface="Calibri" panose="020F0502020204030204" pitchFamily="34" charset="0"/>
                <a:ea typeface="Cambria" panose="02040503050406030204" pitchFamily="18" charset="0"/>
                <a:cs typeface="Calibri" panose="020F0502020204030204" pitchFamily="34" charset="0"/>
              </a:rPr>
              <a:t>II – Razionalizzazione e riconversione della rete</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491612" y="1242814"/>
            <a:ext cx="11055653" cy="5170646"/>
          </a:xfrm>
          <a:prstGeom prst="rect">
            <a:avLst/>
          </a:prstGeom>
          <a:noFill/>
        </p:spPr>
        <p:txBody>
          <a:bodyPr wrap="square" rtlCol="0">
            <a:spAutoFit/>
          </a:bodyPr>
          <a:lstStyle/>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ctr">
              <a:spcBef>
                <a:spcPts val="600"/>
              </a:spcBef>
              <a:tabLst>
                <a:tab pos="182563" algn="l"/>
              </a:tabLst>
            </a:pPr>
            <a:r>
              <a:rPr lang="it-IT" sz="2000" dirty="0">
                <a:solidFill>
                  <a:srgbClr val="FFFF00"/>
                </a:solidFill>
                <a:latin typeface="Calibri" panose="020F0502020204030204" pitchFamily="34" charset="0"/>
                <a:cs typeface="Times New Roman" panose="02020603050405020304" pitchFamily="18" charset="0"/>
              </a:rPr>
              <a:t>Attività previste per le bonifiche entro il 31 dicembre 2026</a:t>
            </a: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marL="457200" indent="-457200" algn="just">
              <a:spcBef>
                <a:spcPts val="600"/>
              </a:spcBef>
              <a:buFont typeface="+mj-lt"/>
              <a:buAutoNum type="alphaLcParenR"/>
              <a:tabLst>
                <a:tab pos="182563" algn="l"/>
              </a:tabLst>
            </a:pPr>
            <a:r>
              <a:rPr lang="it-IT" sz="2000" dirty="0">
                <a:latin typeface="Calibri" panose="020F0502020204030204" pitchFamily="34" charset="0"/>
                <a:cs typeface="Times New Roman" panose="02020603050405020304" pitchFamily="18" charset="0"/>
              </a:rPr>
              <a:t>messa in sicurezza dell’impianto medesimo e l’isolamento delle matrici nel sito interessato attraverso la rimozione delle infrastrutture fuori terra non funzionali alla nuova stazione di ricarica di veicoli elettrici;</a:t>
            </a:r>
          </a:p>
          <a:p>
            <a:pPr marL="457200" indent="-457200" algn="just">
              <a:spcBef>
                <a:spcPts val="600"/>
              </a:spcBef>
              <a:buFont typeface="+mj-lt"/>
              <a:buAutoNum type="alphaLcParenR"/>
              <a:tabLst>
                <a:tab pos="182563" algn="l"/>
              </a:tabLst>
            </a:pPr>
            <a:endParaRPr lang="it-IT" sz="2000" dirty="0">
              <a:latin typeface="Calibri" panose="020F0502020204030204" pitchFamily="34" charset="0"/>
              <a:cs typeface="Times New Roman" panose="02020603050405020304" pitchFamily="18" charset="0"/>
            </a:endParaRPr>
          </a:p>
          <a:p>
            <a:pPr marL="457200" indent="-457200" algn="just">
              <a:spcBef>
                <a:spcPts val="600"/>
              </a:spcBef>
              <a:buFont typeface="+mj-lt"/>
              <a:buAutoNum type="alphaLcParenR"/>
              <a:tabLst>
                <a:tab pos="182563" algn="l"/>
              </a:tabLst>
            </a:pPr>
            <a:r>
              <a:rPr lang="it-IT" sz="2000" dirty="0">
                <a:latin typeface="Calibri" panose="020F0502020204030204" pitchFamily="34" charset="0"/>
                <a:cs typeface="Times New Roman" panose="02020603050405020304" pitchFamily="18" charset="0"/>
              </a:rPr>
              <a:t>rimozione dei fondami e degli eventuali prodotti residui presenti nei serbatoi afferenti all’impianto;</a:t>
            </a:r>
          </a:p>
          <a:p>
            <a:pPr marL="457200" indent="-457200" algn="just">
              <a:spcBef>
                <a:spcPts val="600"/>
              </a:spcBef>
              <a:buFont typeface="+mj-lt"/>
              <a:buAutoNum type="alphaLcParenR"/>
              <a:tabLst>
                <a:tab pos="182563" algn="l"/>
              </a:tabLst>
            </a:pPr>
            <a:endParaRPr lang="it-IT" sz="2000" dirty="0">
              <a:latin typeface="Calibri" panose="020F0502020204030204" pitchFamily="34" charset="0"/>
              <a:cs typeface="Times New Roman" panose="02020603050405020304" pitchFamily="18" charset="0"/>
            </a:endParaRPr>
          </a:p>
          <a:p>
            <a:pPr marL="457200" indent="-457200" algn="just">
              <a:spcBef>
                <a:spcPts val="600"/>
              </a:spcBef>
              <a:buFont typeface="+mj-lt"/>
              <a:buAutoNum type="alphaLcParenR"/>
              <a:tabLst>
                <a:tab pos="182563" algn="l"/>
              </a:tabLst>
            </a:pPr>
            <a:r>
              <a:rPr lang="it-IT" sz="2000" dirty="0">
                <a:latin typeface="Calibri" panose="020F0502020204030204" pitchFamily="34" charset="0"/>
                <a:cs typeface="Times New Roman" panose="02020603050405020304" pitchFamily="18" charset="0"/>
              </a:rPr>
              <a:t>bonifica del sito interessato attraverso una inertizzazione dei serbatoi interrati dei carburanti dismessi e delle relative condotte.</a:t>
            </a: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solidFill>
                <a:srgbClr val="0070C0"/>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667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3D64E05F-7C45-6AFC-7D7D-1FD0CC6C05F3}"/>
              </a:ext>
            </a:extLst>
          </p:cNvPr>
          <p:cNvSpPr txBox="1"/>
          <p:nvPr/>
        </p:nvSpPr>
        <p:spPr>
          <a:xfrm>
            <a:off x="1311007" y="429657"/>
            <a:ext cx="10135518" cy="707886"/>
          </a:xfrm>
          <a:prstGeom prst="rect">
            <a:avLst/>
          </a:prstGeom>
          <a:noFill/>
        </p:spPr>
        <p:txBody>
          <a:bodyPr wrap="square" rtlCol="0">
            <a:spAutoFit/>
          </a:bodyPr>
          <a:lstStyle/>
          <a:p>
            <a:pPr algn="ctr"/>
            <a:r>
              <a:rPr lang="it-IT" sz="4000" b="1" dirty="0">
                <a:solidFill>
                  <a:srgbClr val="FFFF00"/>
                </a:solidFill>
                <a:latin typeface="Calibri" panose="020F0502020204030204" pitchFamily="34" charset="0"/>
                <a:ea typeface="Cambria" panose="02040503050406030204" pitchFamily="18" charset="0"/>
                <a:cs typeface="Calibri" panose="020F0502020204030204" pitchFamily="34" charset="0"/>
              </a:rPr>
              <a:t>ULTERIORI TEMI IN VALUTAZIONE</a:t>
            </a:r>
          </a:p>
        </p:txBody>
      </p:sp>
      <p:sp>
        <p:nvSpPr>
          <p:cNvPr id="3" name="CasellaDiTesto 2">
            <a:extLst>
              <a:ext uri="{FF2B5EF4-FFF2-40B4-BE49-F238E27FC236}">
                <a16:creationId xmlns:a16="http://schemas.microsoft.com/office/drawing/2014/main" id="{E6E308EF-E1BB-526C-4EF4-2755DD737A0E}"/>
              </a:ext>
            </a:extLst>
          </p:cNvPr>
          <p:cNvSpPr txBox="1"/>
          <p:nvPr/>
        </p:nvSpPr>
        <p:spPr>
          <a:xfrm>
            <a:off x="209320" y="1311007"/>
            <a:ext cx="11982679" cy="6771084"/>
          </a:xfrm>
          <a:prstGeom prst="rect">
            <a:avLst/>
          </a:prstGeom>
          <a:noFill/>
        </p:spPr>
        <p:txBody>
          <a:bodyPr wrap="square" rtlCol="0">
            <a:spAutoFit/>
          </a:bodyPr>
          <a:lstStyle/>
          <a:p>
            <a:r>
              <a:rPr lang="it-IT" sz="2800" b="1" dirty="0">
                <a:solidFill>
                  <a:srgbClr val="FFFF00"/>
                </a:solidFill>
                <a:latin typeface="Calibri" panose="020F0502020204030204" pitchFamily="34" charset="0"/>
                <a:cs typeface="Calibri" panose="020F0502020204030204" pitchFamily="34" charset="0"/>
              </a:rPr>
              <a:t>	Impianti incompatibili:</a:t>
            </a:r>
          </a:p>
          <a:p>
            <a:endParaRPr lang="it-IT" sz="2800" b="1" dirty="0">
              <a:solidFill>
                <a:srgbClr val="FFFF00"/>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it-IT" sz="2800" dirty="0">
                <a:latin typeface="Calibri" panose="020F0502020204030204" pitchFamily="34" charset="0"/>
                <a:cs typeface="Calibri" panose="020F0502020204030204" pitchFamily="34" charset="0"/>
              </a:rPr>
              <a:t>Situazione attuale emergente dall’anagrafe carburanti:</a:t>
            </a:r>
          </a:p>
          <a:p>
            <a:pPr marL="914400" lvl="1" indent="-457200">
              <a:buFont typeface="Wingdings" panose="05000000000000000000" pitchFamily="2" charset="2"/>
              <a:buChar char="ü"/>
            </a:pPr>
            <a:r>
              <a:rPr lang="it-IT" sz="2800" dirty="0">
                <a:latin typeface="Calibri" panose="020F0502020204030204" pitchFamily="34" charset="0"/>
                <a:cs typeface="Calibri" panose="020F0502020204030204" pitchFamily="34" charset="0"/>
              </a:rPr>
              <a:t>153 impianti auto-dichiarati come incompatibili</a:t>
            </a:r>
          </a:p>
          <a:p>
            <a:pPr marL="914400" lvl="1" indent="-457200">
              <a:buFont typeface="Wingdings" panose="05000000000000000000" pitchFamily="2" charset="2"/>
              <a:buChar char="ü"/>
            </a:pPr>
            <a:r>
              <a:rPr lang="it-IT" sz="2800" dirty="0">
                <a:latin typeface="Calibri" panose="020F0502020204030204" pitchFamily="34" charset="0"/>
                <a:cs typeface="Calibri" panose="020F0502020204030204" pitchFamily="34" charset="0"/>
              </a:rPr>
              <a:t>Circa 450 auto-dichiarati come suscettibili di adeguamento entro il termine previsto dalla legge</a:t>
            </a:r>
          </a:p>
          <a:p>
            <a:pPr lvl="1"/>
            <a:endParaRPr lang="it-IT" sz="2800" b="1" dirty="0">
              <a:solidFill>
                <a:srgbClr val="FFFF00"/>
              </a:solidFill>
              <a:latin typeface="Calibri" panose="020F0502020204030204" pitchFamily="34" charset="0"/>
              <a:cs typeface="Calibri" panose="020F0502020204030204" pitchFamily="34" charset="0"/>
            </a:endParaRPr>
          </a:p>
          <a:p>
            <a:pPr lvl="1"/>
            <a:r>
              <a:rPr lang="it-IT" sz="2800" b="1" dirty="0">
                <a:solidFill>
                  <a:srgbClr val="FFFF00"/>
                </a:solidFill>
                <a:latin typeface="Calibri" panose="020F0502020204030204" pitchFamily="34" charset="0"/>
                <a:cs typeface="Calibri" panose="020F0502020204030204" pitchFamily="34" charset="0"/>
              </a:rPr>
              <a:t>Obiettivi</a:t>
            </a:r>
          </a:p>
          <a:p>
            <a:pPr lvl="1"/>
            <a:endParaRPr lang="it-IT" sz="2800" b="1" dirty="0">
              <a:solidFill>
                <a:srgbClr val="FFFF00"/>
              </a:solidFill>
              <a:latin typeface="Calibri" panose="020F0502020204030204" pitchFamily="34" charset="0"/>
              <a:cs typeface="Calibri" panose="020F0502020204030204" pitchFamily="34" charset="0"/>
            </a:endParaRPr>
          </a:p>
          <a:p>
            <a:pPr marL="914400" lvl="1" indent="-457200">
              <a:buFont typeface="Arial" panose="020B0604020202020204" pitchFamily="34" charset="0"/>
              <a:buChar char="•"/>
            </a:pPr>
            <a:r>
              <a:rPr lang="it-IT" sz="2800" dirty="0">
                <a:latin typeface="Calibri" panose="020F0502020204030204" pitchFamily="34" charset="0"/>
                <a:cs typeface="Calibri" panose="020F0502020204030204" pitchFamily="34" charset="0"/>
              </a:rPr>
              <a:t>Verifica straordinaria su effettivi adeguamenti</a:t>
            </a:r>
          </a:p>
          <a:p>
            <a:pPr marL="914400" lvl="1" indent="-457200">
              <a:buFont typeface="Arial" panose="020B0604020202020204" pitchFamily="34" charset="0"/>
              <a:buChar char="•"/>
            </a:pPr>
            <a:r>
              <a:rPr lang="it-IT" sz="2800" dirty="0">
                <a:latin typeface="Calibri" panose="020F0502020204030204" pitchFamily="34" charset="0"/>
                <a:cs typeface="Calibri" panose="020F0502020204030204" pitchFamily="34" charset="0"/>
              </a:rPr>
              <a:t>Verifica straordinaria su controlli dei Comuni in ordine alla dichiarazione di compatibilità</a:t>
            </a:r>
          </a:p>
          <a:p>
            <a:pPr marL="914400" lvl="1" indent="-457200">
              <a:buFont typeface="Arial" panose="020B0604020202020204" pitchFamily="34" charset="0"/>
              <a:buChar char="•"/>
            </a:pPr>
            <a:r>
              <a:rPr lang="it-IT" sz="2800" dirty="0">
                <a:latin typeface="Calibri" panose="020F0502020204030204" pitchFamily="34" charset="0"/>
                <a:cs typeface="Calibri" panose="020F0502020204030204" pitchFamily="34" charset="0"/>
              </a:rPr>
              <a:t>Aggiornamento anagrafe</a:t>
            </a:r>
          </a:p>
          <a:p>
            <a:pPr marL="742950" lvl="1" indent="-285750">
              <a:buFont typeface="Arial" panose="020B0604020202020204" pitchFamily="34" charset="0"/>
              <a:buChar char="•"/>
            </a:pPr>
            <a:endParaRPr lang="it-IT" sz="2800" dirty="0">
              <a:latin typeface="Calibri" panose="020F0502020204030204" pitchFamily="34" charset="0"/>
              <a:cs typeface="Calibri" panose="020F0502020204030204" pitchFamily="34" charset="0"/>
            </a:endParaRPr>
          </a:p>
          <a:p>
            <a:pPr marL="742950" lvl="1" indent="-285750">
              <a:buFont typeface="Arial" panose="020B0604020202020204" pitchFamily="34" charset="0"/>
              <a:buChar char="•"/>
            </a:pPr>
            <a:endParaRPr lang="it-IT" sz="2400" dirty="0"/>
          </a:p>
          <a:p>
            <a:pPr marL="285750" indent="-285750">
              <a:buFont typeface="Arial" panose="020B0604020202020204" pitchFamily="34" charset="0"/>
              <a:buChar char="•"/>
            </a:pPr>
            <a:endParaRPr lang="it-IT" dirty="0"/>
          </a:p>
        </p:txBody>
      </p:sp>
    </p:spTree>
    <p:extLst>
      <p:ext uri="{BB962C8B-B14F-4D97-AF65-F5344CB8AC3E}">
        <p14:creationId xmlns:p14="http://schemas.microsoft.com/office/powerpoint/2010/main" val="3392303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3">
            <a:extLst>
              <a:ext uri="{FF2B5EF4-FFF2-40B4-BE49-F238E27FC236}">
                <a16:creationId xmlns:a16="http://schemas.microsoft.com/office/drawing/2014/main" id="{AA15685A-15A0-FF16-791E-2330668C4229}"/>
              </a:ext>
            </a:extLst>
          </p:cNvPr>
          <p:cNvSpPr>
            <a:spLocks noGrp="1"/>
          </p:cNvSpPr>
          <p:nvPr>
            <p:ph type="title"/>
          </p:nvPr>
        </p:nvSpPr>
        <p:spPr>
          <a:xfrm>
            <a:off x="622853" y="309229"/>
            <a:ext cx="10032498" cy="858390"/>
          </a:xfrm>
        </p:spPr>
        <p:txBody>
          <a:bodyPr>
            <a:normAutofit fontScale="90000"/>
          </a:bodyPr>
          <a:lstStyle/>
          <a:p>
            <a:pPr algn="ctr"/>
            <a:r>
              <a:rPr lang="it-IT" sz="4400" b="1" cap="none" dirty="0">
                <a:solidFill>
                  <a:srgbClr val="FFFF00"/>
                </a:solidFill>
                <a:latin typeface="Calibri" panose="020F0502020204030204" pitchFamily="34" charset="0"/>
                <a:ea typeface="Cambria" panose="02040503050406030204" pitchFamily="18" charset="0"/>
                <a:cs typeface="Calibri" panose="020F0502020204030204" pitchFamily="34" charset="0"/>
              </a:rPr>
              <a:t>Obiettivi</a:t>
            </a:r>
            <a:r>
              <a:rPr lang="it-IT" sz="4400" b="1" cap="none" dirty="0">
                <a:latin typeface="Calibri" panose="020F0502020204030204" pitchFamily="34" charset="0"/>
                <a:ea typeface="Cambria" panose="02040503050406030204" pitchFamily="18" charset="0"/>
                <a:cs typeface="Calibri" panose="020F0502020204030204" pitchFamily="34" charset="0"/>
              </a:rPr>
              <a:t> </a:t>
            </a:r>
            <a:br>
              <a:rPr lang="it-IT" sz="2400" dirty="0">
                <a:solidFill>
                  <a:schemeClr val="accent1">
                    <a:lumMod val="75000"/>
                  </a:schemeClr>
                </a:solidFill>
                <a:latin typeface="Segoe UI" panose="020B0502040204020203" pitchFamily="34" charset="0"/>
                <a:ea typeface="Cambria" panose="02040503050406030204" pitchFamily="18" charset="0"/>
                <a:cs typeface="Segoe UI" panose="020B0502040204020203" pitchFamily="34" charset="0"/>
              </a:rPr>
            </a:br>
            <a:endParaRPr lang="it-IT" sz="2400" dirty="0"/>
          </a:p>
        </p:txBody>
      </p:sp>
      <p:sp>
        <p:nvSpPr>
          <p:cNvPr id="6" name="CasellaDiTesto 5">
            <a:extLst>
              <a:ext uri="{FF2B5EF4-FFF2-40B4-BE49-F238E27FC236}">
                <a16:creationId xmlns:a16="http://schemas.microsoft.com/office/drawing/2014/main" id="{9C177C25-D1B8-8196-E8F1-6E1088A032C4}"/>
              </a:ext>
            </a:extLst>
          </p:cNvPr>
          <p:cNvSpPr txBox="1"/>
          <p:nvPr/>
        </p:nvSpPr>
        <p:spPr>
          <a:xfrm>
            <a:off x="494056" y="1025379"/>
            <a:ext cx="10655014" cy="440120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it-IT" sz="2800" dirty="0">
                <a:latin typeface="Calibri" panose="020F0502020204030204" pitchFamily="34" charset="0"/>
                <a:cs typeface="Calibri" panose="020F0502020204030204" pitchFamily="34" charset="0"/>
              </a:rPr>
              <a:t>Necessità di affrontare gli effetti della crisi del settore di riferimento alla luce delle evidenze del Tavolo sulla Filiera dei Carburanti</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2800" b="0" i="0" u="none" strike="noStrike" kern="1200" cap="none" spc="0" normalizeH="0" baseline="0" noProof="0" dirty="0">
              <a:ln>
                <a:noFill/>
              </a:ln>
              <a:effectLst/>
              <a:uLnTx/>
              <a:uFillTx/>
              <a:latin typeface="Calibri" panose="020F0502020204030204" pitchFamily="34" charset="0"/>
              <a:cs typeface="Calibri" panose="020F0502020204030204" pitchFamily="34" charset="0"/>
            </a:endParaRPr>
          </a:p>
          <a:p>
            <a:pPr algn="just">
              <a:defRPr/>
            </a:pPr>
            <a:r>
              <a:rPr lang="it-IT" sz="2800" dirty="0">
                <a:solidFill>
                  <a:srgbClr val="FFFF00"/>
                </a:solidFill>
                <a:latin typeface="Calibri" panose="020F0502020204030204" pitchFamily="34" charset="0"/>
                <a:cs typeface="Calibri" panose="020F0502020204030204" pitchFamily="34" charset="0"/>
              </a:rPr>
              <a:t>Criticità da affrontare: </a:t>
            </a:r>
          </a:p>
          <a:p>
            <a:pPr marL="342900" indent="-342900" algn="just">
              <a:buFont typeface="Arial" panose="020B0604020202020204" pitchFamily="34" charset="0"/>
              <a:buChar char="•"/>
              <a:defRPr/>
            </a:pPr>
            <a:r>
              <a:rPr lang="it-IT" sz="2800" dirty="0">
                <a:latin typeface="Calibri" panose="020F0502020204030204" pitchFamily="34" charset="0"/>
                <a:cs typeface="Calibri" panose="020F0502020204030204" pitchFamily="34" charset="0"/>
              </a:rPr>
              <a:t>rete distributiva frammentata e inefficiente</a:t>
            </a:r>
          </a:p>
          <a:p>
            <a:pPr marL="342900" indent="-342900" algn="just">
              <a:buFont typeface="Arial" panose="020B0604020202020204" pitchFamily="34" charset="0"/>
              <a:buChar char="•"/>
              <a:defRPr/>
            </a:pPr>
            <a:r>
              <a:rPr lang="it-IT" sz="2800" dirty="0">
                <a:latin typeface="Calibri" panose="020F0502020204030204" pitchFamily="34" charset="0"/>
                <a:cs typeface="Calibri" panose="020F0502020204030204" pitchFamily="34" charset="0"/>
              </a:rPr>
              <a:t>problematicità di carattere ambientale</a:t>
            </a:r>
          </a:p>
          <a:p>
            <a:pPr marL="342900" indent="-342900" algn="just">
              <a:buFont typeface="Arial" panose="020B0604020202020204" pitchFamily="34" charset="0"/>
              <a:buChar char="•"/>
              <a:defRPr/>
            </a:pPr>
            <a:r>
              <a:rPr lang="it-IT" sz="2800" dirty="0">
                <a:latin typeface="Calibri" panose="020F0502020204030204" pitchFamily="34" charset="0"/>
                <a:cs typeface="Calibri" panose="020F0502020204030204" pitchFamily="34" charset="0"/>
              </a:rPr>
              <a:t>scarsa capacità di controllo e verifica degli operatori sul mercato e della qualità dei prodotti commercializzati</a:t>
            </a:r>
          </a:p>
          <a:p>
            <a:pPr algn="just"/>
            <a:endParaRPr lang="it-IT" sz="2000" dirty="0">
              <a:latin typeface="Calibri" panose="020F0502020204030204" pitchFamily="34" charset="0"/>
              <a:cs typeface="Calibri" panose="020F050202020403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effectLst/>
              <a:uLnTx/>
              <a:uFillTx/>
              <a:latin typeface="Segoe UI" panose="020B0502040204020203" pitchFamily="34" charset="0"/>
              <a:ea typeface="+mn-ea"/>
              <a:cs typeface="Segoe UI" panose="020B0502040204020203"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effectLst/>
              <a:uLnTx/>
              <a:uFillTx/>
              <a:latin typeface="Segoe UI" panose="020B0502040204020203" pitchFamily="34" charset="0"/>
              <a:ea typeface="+mn-ea"/>
              <a:cs typeface="Segoe UI" panose="020B0502040204020203" pitchFamily="34" charset="0"/>
            </a:endParaRPr>
          </a:p>
        </p:txBody>
      </p:sp>
    </p:spTree>
    <p:extLst>
      <p:ext uri="{BB962C8B-B14F-4D97-AF65-F5344CB8AC3E}">
        <p14:creationId xmlns:p14="http://schemas.microsoft.com/office/powerpoint/2010/main" val="2509762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46E7FA5F-AA3F-4637-9013-3DE74FCE4B76}"/>
              </a:ext>
            </a:extLst>
          </p:cNvPr>
          <p:cNvSpPr txBox="1">
            <a:spLocks/>
          </p:cNvSpPr>
          <p:nvPr/>
        </p:nvSpPr>
        <p:spPr>
          <a:xfrm>
            <a:off x="568171" y="342995"/>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cap="none" dirty="0">
                <a:solidFill>
                  <a:srgbClr val="FFFF00"/>
                </a:solidFill>
                <a:latin typeface="Calibri" panose="020F0502020204030204" pitchFamily="34" charset="0"/>
                <a:ea typeface="Cambria" panose="02040503050406030204" pitchFamily="18" charset="0"/>
                <a:cs typeface="Calibri" panose="020F0502020204030204" pitchFamily="34" charset="0"/>
              </a:rPr>
              <a:t>FINALITA’ del progetto di riforma</a:t>
            </a:r>
            <a:endParaRPr lang="it-IT" sz="4000" b="1" dirty="0">
              <a:latin typeface="Calibri" panose="020F0502020204030204" pitchFamily="34" charset="0"/>
              <a:ea typeface="Cambria" panose="02040503050406030204" pitchFamily="18" charset="0"/>
              <a:cs typeface="Calibri" panose="020F0502020204030204" pitchFamily="34" charset="0"/>
            </a:endParaRPr>
          </a:p>
        </p:txBody>
      </p:sp>
      <p:sp>
        <p:nvSpPr>
          <p:cNvPr id="5" name="CasellaDiTesto 4">
            <a:extLst>
              <a:ext uri="{FF2B5EF4-FFF2-40B4-BE49-F238E27FC236}">
                <a16:creationId xmlns:a16="http://schemas.microsoft.com/office/drawing/2014/main" id="{62AAC819-3BAC-34FF-03A7-8DCAD28F0573}"/>
              </a:ext>
            </a:extLst>
          </p:cNvPr>
          <p:cNvSpPr txBox="1"/>
          <p:nvPr/>
        </p:nvSpPr>
        <p:spPr>
          <a:xfrm>
            <a:off x="484719" y="1052068"/>
            <a:ext cx="11055653" cy="4216539"/>
          </a:xfrm>
          <a:prstGeom prst="rect">
            <a:avLst/>
          </a:prstGeom>
          <a:noFill/>
        </p:spPr>
        <p:txBody>
          <a:bodyPr wrap="square" rtlCol="0">
            <a:spAutoFit/>
          </a:bodyPr>
          <a:lstStyle/>
          <a:p>
            <a:pPr algn="just"/>
            <a:endParaRPr lang="it-IT" sz="2000" dirty="0">
              <a:latin typeface="Calibri" panose="020F0502020204030204" pitchFamily="34" charset="0"/>
              <a:cs typeface="Times New Roman" panose="02020603050405020304" pitchFamily="18" charset="0"/>
            </a:endParaRPr>
          </a:p>
          <a:p>
            <a:pPr marL="742950" indent="-742950" algn="just">
              <a:buFont typeface="+mj-lt"/>
              <a:buAutoNum type="arabicPeriod"/>
            </a:pPr>
            <a:r>
              <a:rPr lang="it-IT" sz="4000" dirty="0">
                <a:latin typeface="Calibri" panose="020F0502020204030204" pitchFamily="34" charset="0"/>
                <a:cs typeface="Times New Roman" panose="02020603050405020304" pitchFamily="18" charset="0"/>
              </a:rPr>
              <a:t>Maggiore rigore e controlli sull’autorizzazione alla vendita</a:t>
            </a:r>
          </a:p>
          <a:p>
            <a:pPr marL="742950" indent="-742950" algn="just">
              <a:buFont typeface="+mj-lt"/>
              <a:buAutoNum type="arabicPeriod"/>
            </a:pPr>
            <a:r>
              <a:rPr lang="it-IT" sz="4000" dirty="0">
                <a:latin typeface="Calibri" panose="020F0502020204030204" pitchFamily="34" charset="0"/>
                <a:cs typeface="Times New Roman" panose="02020603050405020304" pitchFamily="18" charset="0"/>
              </a:rPr>
              <a:t>Chiarezza e prevedibilità nei rapporti verticali tra titolari dell’impianto e gestori</a:t>
            </a:r>
          </a:p>
          <a:p>
            <a:pPr marL="742950" indent="-742950" algn="just">
              <a:buFont typeface="+mj-lt"/>
              <a:buAutoNum type="arabicPeriod"/>
            </a:pPr>
            <a:r>
              <a:rPr lang="it-IT" sz="4000" dirty="0">
                <a:latin typeface="Calibri" panose="020F0502020204030204" pitchFamily="34" charset="0"/>
                <a:cs typeface="Times New Roman" panose="02020603050405020304" pitchFamily="18" charset="0"/>
              </a:rPr>
              <a:t>Riorganizzazione della rete e riconversione green</a:t>
            </a:r>
          </a:p>
          <a:p>
            <a:pPr marL="355600" algn="just">
              <a:spcBef>
                <a:spcPts val="600"/>
              </a:spcBef>
            </a:pPr>
            <a:endParaRPr lang="it-IT" dirty="0">
              <a:latin typeface="Calibri" panose="020F0502020204030204" pitchFamily="34" charset="0"/>
              <a:cs typeface="Times New Roman" panose="02020603050405020304" pitchFamily="18" charset="0"/>
            </a:endParaRPr>
          </a:p>
          <a:p>
            <a:pPr algn="just">
              <a:spcBef>
                <a:spcPts val="600"/>
              </a:spcBef>
            </a:pPr>
            <a:endParaRPr lang="it-IT" sz="20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0912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solidFill>
                  <a:srgbClr val="FFFF00"/>
                </a:solidFill>
                <a:latin typeface="Calibri" panose="020F0502020204030204" pitchFamily="34" charset="0"/>
                <a:ea typeface="Cambria" panose="02040503050406030204" pitchFamily="18" charset="0"/>
                <a:cs typeface="Calibri" panose="020F0502020204030204" pitchFamily="34" charset="0"/>
              </a:rPr>
              <a:t>Struttura del disegno di legge</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371729" y="868539"/>
            <a:ext cx="11055653" cy="5216813"/>
          </a:xfrm>
          <a:prstGeom prst="rect">
            <a:avLst/>
          </a:prstGeom>
          <a:noFill/>
        </p:spPr>
        <p:txBody>
          <a:bodyPr wrap="square" rtlCol="0">
            <a:spAutoFit/>
          </a:bodyPr>
          <a:lstStyle/>
          <a:p>
            <a:endParaRPr lang="it-IT" sz="2000" dirty="0">
              <a:latin typeface="Calibri" panose="020F0502020204030204" pitchFamily="34" charset="0"/>
              <a:cs typeface="Times New Roman" panose="02020603050405020304" pitchFamily="18" charset="0"/>
            </a:endParaRPr>
          </a:p>
          <a:p>
            <a:pPr algn="just">
              <a:spcBef>
                <a:spcPts val="600"/>
              </a:spcBef>
            </a:pPr>
            <a:r>
              <a:rPr lang="it-IT" sz="2400" dirty="0">
                <a:latin typeface="Calibri" panose="020F0502020204030204" pitchFamily="34" charset="0"/>
                <a:cs typeface="Times New Roman" panose="02020603050405020304" pitchFamily="18" charset="0"/>
              </a:rPr>
              <a:t>Il disegno di legge si compone di due capi: </a:t>
            </a:r>
          </a:p>
          <a:p>
            <a:pPr algn="just">
              <a:spcBef>
                <a:spcPts val="600"/>
              </a:spcBef>
            </a:pPr>
            <a:endParaRPr lang="it-IT" sz="2400" dirty="0">
              <a:latin typeface="Calibri" panose="020F0502020204030204" pitchFamily="34" charset="0"/>
              <a:cs typeface="Times New Roman" panose="02020603050405020304" pitchFamily="18" charset="0"/>
            </a:endParaRPr>
          </a:p>
          <a:p>
            <a:pPr marL="457200" indent="-457200" algn="just">
              <a:spcBef>
                <a:spcPts val="600"/>
              </a:spcBef>
              <a:buAutoNum type="arabicPeriod"/>
            </a:pPr>
            <a:r>
              <a:rPr lang="it-IT" sz="2400" dirty="0">
                <a:solidFill>
                  <a:srgbClr val="FFFF00"/>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Primo capo</a:t>
            </a:r>
            <a:r>
              <a:rPr lang="it-IT" sz="2400" dirty="0">
                <a:latin typeface="Calibri" panose="020F0502020204030204" pitchFamily="34" charset="0"/>
                <a:cs typeface="Times New Roman" panose="02020603050405020304" pitchFamily="18" charset="0"/>
              </a:rPr>
              <a:t>: riforma del regime autorizzatorio e interventi di razionalizzazione dei rapporti contrattuali ed economici  tra titolari degli impianti e gestori  - Norme transitorie – Interventi di razionalizzazione sulla cartellonistica;</a:t>
            </a:r>
          </a:p>
          <a:p>
            <a:pPr marL="457200" indent="-457200" algn="just">
              <a:spcBef>
                <a:spcPts val="600"/>
              </a:spcBef>
              <a:buAutoNum type="arabicPeriod"/>
            </a:pPr>
            <a:endParaRPr lang="it-IT" sz="2400" dirty="0">
              <a:latin typeface="Calibri" panose="020F0502020204030204" pitchFamily="34" charset="0"/>
              <a:cs typeface="Times New Roman" panose="02020603050405020304" pitchFamily="18" charset="0"/>
            </a:endParaRPr>
          </a:p>
          <a:p>
            <a:pPr marL="457200" indent="-457200" algn="just">
              <a:spcBef>
                <a:spcPts val="600"/>
              </a:spcBef>
              <a:buAutoNum type="arabicPeriod"/>
            </a:pPr>
            <a:r>
              <a:rPr lang="it-IT" sz="2400" dirty="0">
                <a:solidFill>
                  <a:srgbClr val="FFFF00"/>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Secondo capo</a:t>
            </a:r>
            <a:r>
              <a:rPr lang="it-IT" sz="2400" dirty="0">
                <a:latin typeface="Calibri" panose="020F0502020204030204" pitchFamily="34" charset="0"/>
                <a:cs typeface="Times New Roman" panose="02020603050405020304" pitchFamily="18" charset="0"/>
              </a:rPr>
              <a:t>:  Ammodernamento della rete in modo da favorire il rifornimento di veicoli alimentati ad energia elettrica nell’ottica della progressiva decarbonizzazione del settore trasporti – Semplificazione delle procedure per l’installazione delle stazioni di ricarica</a:t>
            </a:r>
          </a:p>
          <a:p>
            <a:pPr marL="355600" algn="just">
              <a:spcBef>
                <a:spcPts val="600"/>
              </a:spcBef>
            </a:pPr>
            <a:endParaRPr lang="it-IT" dirty="0">
              <a:latin typeface="Calibri" panose="020F0502020204030204" pitchFamily="34" charset="0"/>
              <a:cs typeface="Times New Roman" panose="02020603050405020304" pitchFamily="18" charset="0"/>
            </a:endParaRPr>
          </a:p>
          <a:p>
            <a:pPr algn="just">
              <a:spcBef>
                <a:spcPts val="600"/>
              </a:spcBef>
            </a:pPr>
            <a:endParaRPr lang="it-IT" sz="20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7489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solidFill>
                  <a:srgbClr val="FFFF00"/>
                </a:solidFill>
                <a:latin typeface="Calibri" panose="020F0502020204030204" pitchFamily="34" charset="0"/>
                <a:ea typeface="Cambria" panose="02040503050406030204" pitchFamily="18" charset="0"/>
                <a:cs typeface="Calibri" panose="020F0502020204030204" pitchFamily="34" charset="0"/>
              </a:rPr>
              <a:t>I – Autorizzazione e gestione degli impianti</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329052" y="1383359"/>
            <a:ext cx="11055653" cy="3801041"/>
          </a:xfrm>
          <a:prstGeom prst="rect">
            <a:avLst/>
          </a:prstGeom>
          <a:noFill/>
        </p:spPr>
        <p:txBody>
          <a:bodyPr wrap="square" rtlCol="0">
            <a:spAutoFit/>
          </a:bodyPr>
          <a:lstStyle/>
          <a:p>
            <a:pPr marL="355600" algn="just">
              <a:spcBef>
                <a:spcPts val="600"/>
              </a:spcBef>
            </a:pPr>
            <a:r>
              <a:rPr lang="it-IT" sz="2400" b="1" u="sng" dirty="0">
                <a:solidFill>
                  <a:srgbClr val="FFFF00"/>
                </a:solidFill>
                <a:latin typeface="Calibri" panose="020F0502020204030204" pitchFamily="34" charset="0"/>
                <a:cs typeface="Times New Roman" panose="02020603050405020304" pitchFamily="18" charset="0"/>
              </a:rPr>
              <a:t>Nuovo strumento autorizzatorio</a:t>
            </a:r>
            <a:endParaRPr lang="it-IT" sz="2400" dirty="0">
              <a:solidFill>
                <a:srgbClr val="FFFF00"/>
              </a:solidFill>
              <a:latin typeface="Calibri" panose="020F0502020204030204" pitchFamily="34" charset="0"/>
              <a:cs typeface="Times New Roman" panose="02020603050405020304" pitchFamily="18" charset="0"/>
            </a:endParaRPr>
          </a:p>
          <a:p>
            <a:pPr marL="698500" indent="-342900" algn="just">
              <a:spcBef>
                <a:spcPts val="600"/>
              </a:spcBef>
              <a:buFontTx/>
              <a:buChar char="-"/>
            </a:pPr>
            <a:r>
              <a:rPr lang="it-IT" sz="2400" dirty="0">
                <a:latin typeface="Calibri" panose="020F0502020204030204" pitchFamily="34" charset="0"/>
                <a:cs typeface="Times New Roman" panose="02020603050405020304" pitchFamily="18" charset="0"/>
              </a:rPr>
              <a:t>NO silenzio assenso</a:t>
            </a:r>
          </a:p>
          <a:p>
            <a:pPr marL="698500" indent="-342900" algn="just">
              <a:spcBef>
                <a:spcPts val="600"/>
              </a:spcBef>
              <a:buFontTx/>
              <a:buChar char="-"/>
            </a:pPr>
            <a:r>
              <a:rPr lang="it-IT" sz="2400" dirty="0">
                <a:latin typeface="Calibri" panose="020F0502020204030204" pitchFamily="34" charset="0"/>
                <a:cs typeface="Times New Roman" panose="02020603050405020304" pitchFamily="18" charset="0"/>
              </a:rPr>
              <a:t>rilascio di autorizzazione espressa entro 90 giorni dall’istanza in esito della verifica positiva dei requisiti soggettivi e oggettivi; </a:t>
            </a:r>
          </a:p>
          <a:p>
            <a:pPr marL="698500" indent="-342900" algn="just">
              <a:spcBef>
                <a:spcPts val="600"/>
              </a:spcBef>
              <a:buFontTx/>
              <a:buChar char="-"/>
            </a:pPr>
            <a:r>
              <a:rPr lang="it-IT" sz="2400" dirty="0">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Introduzione di nuovi requisiti soggettivi (no stato di insolvenza, no precedenti penali, regolarità contributiva)</a:t>
            </a:r>
            <a:endParaRPr lang="it-IT" sz="2400" dirty="0">
              <a:latin typeface="Calibri" panose="020F0502020204030204" pitchFamily="34" charset="0"/>
              <a:cs typeface="Times New Roman" panose="02020603050405020304" pitchFamily="18" charset="0"/>
            </a:endParaRPr>
          </a:p>
          <a:p>
            <a:pPr marL="698500" indent="-342900" algn="just">
              <a:spcBef>
                <a:spcPts val="600"/>
              </a:spcBef>
              <a:buFontTx/>
              <a:buChar char="-"/>
            </a:pPr>
            <a:r>
              <a:rPr lang="it-IT" sz="2400" dirty="0">
                <a:latin typeface="Calibri" panose="020F0502020204030204" pitchFamily="34" charset="0"/>
                <a:cs typeface="Times New Roman" panose="02020603050405020304" pitchFamily="18" charset="0"/>
              </a:rPr>
              <a:t>decadenza per il mancato possesso continuativo dei requisiti </a:t>
            </a:r>
          </a:p>
          <a:p>
            <a:pPr marL="698500" indent="-342900" algn="just">
              <a:spcBef>
                <a:spcPts val="600"/>
              </a:spcBef>
              <a:buFontTx/>
              <a:buChar char="-"/>
            </a:pPr>
            <a:r>
              <a:rPr lang="it-IT" sz="2400" dirty="0">
                <a:latin typeface="Calibri" panose="020F0502020204030204" pitchFamily="34" charset="0"/>
                <a:cs typeface="Times New Roman" panose="02020603050405020304" pitchFamily="18" charset="0"/>
              </a:rPr>
              <a:t>subordinazione del rilascio all’installazione, ovvero all’impegno alla realizzazione, all’interno dell’impianto, di almeno un prodotto decarbonizzato.</a:t>
            </a:r>
          </a:p>
        </p:txBody>
      </p:sp>
    </p:spTree>
    <p:extLst>
      <p:ext uri="{BB962C8B-B14F-4D97-AF65-F5344CB8AC3E}">
        <p14:creationId xmlns:p14="http://schemas.microsoft.com/office/powerpoint/2010/main" val="3324435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solidFill>
                  <a:srgbClr val="FFFF00"/>
                </a:solidFill>
                <a:latin typeface="Calibri" panose="020F0502020204030204" pitchFamily="34" charset="0"/>
                <a:ea typeface="Cambria" panose="02040503050406030204" pitchFamily="18" charset="0"/>
                <a:cs typeface="Calibri" panose="020F0502020204030204" pitchFamily="34" charset="0"/>
              </a:rPr>
              <a:t>I – Autorizzazione e gestione degli impianti</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329052" y="1561680"/>
            <a:ext cx="11055653" cy="4108817"/>
          </a:xfrm>
          <a:prstGeom prst="rect">
            <a:avLst/>
          </a:prstGeom>
          <a:noFill/>
        </p:spPr>
        <p:txBody>
          <a:bodyPr wrap="square" rtlCol="0">
            <a:spAutoFit/>
          </a:bodyPr>
          <a:lstStyle/>
          <a:p>
            <a:pPr marL="698500" indent="-342900" algn="just">
              <a:spcBef>
                <a:spcPts val="600"/>
              </a:spcBef>
              <a:buFont typeface="Arial" panose="020B0604020202020204" pitchFamily="34" charset="0"/>
              <a:buChar char="•"/>
            </a:pPr>
            <a:r>
              <a:rPr lang="it-IT" sz="2800" dirty="0">
                <a:latin typeface="Calibri" panose="020F0502020204030204" pitchFamily="34" charset="0"/>
                <a:cs typeface="Times New Roman" panose="02020603050405020304" pitchFamily="18" charset="0"/>
              </a:rPr>
              <a:t>Si chiarisce il perimetro della gestione «diretta» modalità di gestione degli impianti di distribuzione. </a:t>
            </a:r>
          </a:p>
          <a:p>
            <a:pPr marL="698500" indent="-342900" algn="just">
              <a:spcBef>
                <a:spcPts val="600"/>
              </a:spcBef>
              <a:buFont typeface="Arial" panose="020B0604020202020204" pitchFamily="34" charset="0"/>
              <a:buChar char="•"/>
            </a:pPr>
            <a:endParaRPr lang="it-IT" sz="2800" dirty="0">
              <a:latin typeface="Calibri" panose="020F0502020204030204" pitchFamily="34" charset="0"/>
              <a:cs typeface="Times New Roman" panose="02020603050405020304" pitchFamily="18" charset="0"/>
            </a:endParaRPr>
          </a:p>
          <a:p>
            <a:pPr marL="698500" indent="-342900" algn="just">
              <a:spcBef>
                <a:spcPts val="600"/>
              </a:spcBef>
              <a:buFont typeface="Arial" panose="020B0604020202020204" pitchFamily="34" charset="0"/>
              <a:buChar char="•"/>
            </a:pPr>
            <a:endParaRPr lang="it-IT" sz="2800" dirty="0">
              <a:latin typeface="Calibri" panose="020F0502020204030204" pitchFamily="34" charset="0"/>
              <a:cs typeface="Times New Roman" panose="02020603050405020304" pitchFamily="18" charset="0"/>
            </a:endParaRPr>
          </a:p>
          <a:p>
            <a:pPr marL="698500" indent="-342900" algn="just">
              <a:spcBef>
                <a:spcPts val="600"/>
              </a:spcBef>
              <a:buFont typeface="Arial" panose="020B0604020202020204" pitchFamily="34" charset="0"/>
              <a:buChar char="•"/>
            </a:pPr>
            <a:r>
              <a:rPr lang="it-IT" sz="2800" dirty="0">
                <a:latin typeface="Calibri" panose="020F0502020204030204" pitchFamily="34" charset="0"/>
                <a:cs typeface="Times New Roman" panose="02020603050405020304" pitchFamily="18" charset="0"/>
              </a:rPr>
              <a:t>Nel caso di gestione degli impianti tramite affidamento a terzi  si prevedono i requisiti minimi del relativo contratto a maggiore tutela dell’affidatario</a:t>
            </a:r>
          </a:p>
          <a:p>
            <a:pPr marL="355600" algn="just">
              <a:spcBef>
                <a:spcPts val="600"/>
              </a:spcBef>
            </a:pPr>
            <a:endParaRPr lang="it-IT" sz="2000" dirty="0">
              <a:latin typeface="Calibri" panose="020F0502020204030204" pitchFamily="34" charset="0"/>
              <a:cs typeface="Times New Roman" panose="02020603050405020304" pitchFamily="18" charset="0"/>
            </a:endParaRPr>
          </a:p>
          <a:p>
            <a:pPr marL="355600" algn="just">
              <a:spcBef>
                <a:spcPts val="600"/>
              </a:spcBef>
            </a:pPr>
            <a:endParaRPr lang="it-IT" sz="20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5177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solidFill>
                  <a:srgbClr val="FFFF00"/>
                </a:solidFill>
                <a:latin typeface="Calibri" panose="020F0502020204030204" pitchFamily="34" charset="0"/>
                <a:ea typeface="Cambria" panose="02040503050406030204" pitchFamily="18" charset="0"/>
                <a:cs typeface="Calibri" panose="020F0502020204030204" pitchFamily="34" charset="0"/>
              </a:rPr>
              <a:t>I – Autorizzazione e gestione degli impianti</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329052" y="1561680"/>
            <a:ext cx="11055653" cy="3200876"/>
          </a:xfrm>
          <a:prstGeom prst="rect">
            <a:avLst/>
          </a:prstGeom>
          <a:noFill/>
        </p:spPr>
        <p:txBody>
          <a:bodyPr wrap="square" rtlCol="0">
            <a:spAutoFit/>
          </a:bodyPr>
          <a:lstStyle/>
          <a:p>
            <a:pPr marL="355600" algn="just">
              <a:spcBef>
                <a:spcPts val="600"/>
              </a:spcBef>
            </a:pPr>
            <a:endParaRPr lang="it-IT" sz="3200" dirty="0">
              <a:latin typeface="Calibri" panose="020F0502020204030204" pitchFamily="34" charset="0"/>
              <a:cs typeface="Times New Roman" panose="02020603050405020304" pitchFamily="18" charset="0"/>
            </a:endParaRPr>
          </a:p>
          <a:p>
            <a:pPr marL="355600" algn="just">
              <a:spcBef>
                <a:spcPts val="600"/>
              </a:spcBef>
            </a:pPr>
            <a:r>
              <a:rPr lang="it-IT" sz="3200" dirty="0">
                <a:latin typeface="Calibri" panose="020F0502020204030204" pitchFamily="34" charset="0"/>
                <a:cs typeface="Times New Roman" panose="02020603050405020304" pitchFamily="18" charset="0"/>
              </a:rPr>
              <a:t>Per gli</a:t>
            </a:r>
            <a:r>
              <a:rPr lang="it-IT" sz="3200" b="1" u="sng" dirty="0">
                <a:latin typeface="Calibri" panose="020F0502020204030204" pitchFamily="34" charset="0"/>
                <a:cs typeface="Times New Roman" panose="02020603050405020304" pitchFamily="18" charset="0"/>
              </a:rPr>
              <a:t> accordi di secondo livello</a:t>
            </a:r>
            <a:r>
              <a:rPr lang="it-IT" sz="3200" dirty="0">
                <a:latin typeface="Calibri" panose="020F0502020204030204" pitchFamily="34" charset="0"/>
                <a:cs typeface="Times New Roman" panose="02020603050405020304" pitchFamily="18" charset="0"/>
              </a:rPr>
              <a:t>,  quelli aventi ad oggetto i rapporti economici tra titolare dell’impianto e gestore, si stabilisce che la mancata sottoscrizione degli accordi economici è sanzionato con la decadenza dell’autorizzazione.</a:t>
            </a:r>
          </a:p>
          <a:p>
            <a:pPr marL="355600" algn="just">
              <a:spcBef>
                <a:spcPts val="600"/>
              </a:spcBef>
            </a:pPr>
            <a:endParaRPr lang="it-IT" sz="3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0250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CAB1637-F8ED-8CEA-7E0B-4B002A07E5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9052" y="5717882"/>
            <a:ext cx="1236345" cy="824230"/>
          </a:xfrm>
          <a:prstGeom prst="rect">
            <a:avLst/>
          </a:prstGeom>
          <a:noFill/>
        </p:spPr>
      </p:pic>
      <p:pic>
        <p:nvPicPr>
          <p:cNvPr id="3" name="Immagine 2">
            <a:extLst>
              <a:ext uri="{FF2B5EF4-FFF2-40B4-BE49-F238E27FC236}">
                <a16:creationId xmlns:a16="http://schemas.microsoft.com/office/drawing/2014/main" id="{26ADE5DC-8057-1FA0-2803-3D00F6BE1D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59694" y="5821513"/>
            <a:ext cx="1238250" cy="754380"/>
          </a:xfrm>
          <a:prstGeom prst="rect">
            <a:avLst/>
          </a:prstGeom>
          <a:noFill/>
        </p:spPr>
      </p:pic>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solidFill>
                  <a:srgbClr val="FFFF00"/>
                </a:solidFill>
                <a:latin typeface="Calibri" panose="020F0502020204030204" pitchFamily="34" charset="0"/>
                <a:ea typeface="Cambria" panose="02040503050406030204" pitchFamily="18" charset="0"/>
                <a:cs typeface="Calibri" panose="020F0502020204030204" pitchFamily="34" charset="0"/>
              </a:rPr>
              <a:t>II – Razionalizzazione e riconversione della rete</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481452" y="2190199"/>
            <a:ext cx="11055653" cy="3416320"/>
          </a:xfrm>
          <a:prstGeom prst="rect">
            <a:avLst/>
          </a:prstGeom>
          <a:noFill/>
        </p:spPr>
        <p:txBody>
          <a:bodyPr wrap="square" rtlCol="0">
            <a:spAutoFit/>
          </a:bodyPr>
          <a:lstStyle/>
          <a:p>
            <a:pPr algn="just">
              <a:spcBef>
                <a:spcPts val="600"/>
              </a:spcBef>
              <a:tabLst>
                <a:tab pos="182563" algn="l"/>
              </a:tabLst>
            </a:pPr>
            <a:r>
              <a:rPr lang="it-IT" sz="2800" dirty="0">
                <a:latin typeface="Calibri" panose="020F0502020204030204" pitchFamily="34" charset="0"/>
                <a:cs typeface="Times New Roman" panose="02020603050405020304" pitchFamily="18" charset="0"/>
              </a:rPr>
              <a:t>Per favorire la transizione elettrica del settore dei trasporti stradali, viene promossa la diffusione di infrastrutture di ricarica elettrica con potenza di almeno 90 kW per singola infrastruttura negli spazi degli impianti di distribuzione carburanti stradali di benzina e gasolio per uso autotrazione.</a:t>
            </a:r>
          </a:p>
          <a:p>
            <a:pPr algn="just">
              <a:spcBef>
                <a:spcPts val="600"/>
              </a:spcBef>
              <a:tabLst>
                <a:tab pos="182563" algn="l"/>
              </a:tabLst>
            </a:pPr>
            <a:endParaRPr lang="it-IT" sz="24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73288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9D212446-B52F-0917-B945-7FF91305AB54}"/>
              </a:ext>
            </a:extLst>
          </p:cNvPr>
          <p:cNvSpPr txBox="1">
            <a:spLocks/>
          </p:cNvSpPr>
          <p:nvPr/>
        </p:nvSpPr>
        <p:spPr>
          <a:xfrm>
            <a:off x="568171" y="356247"/>
            <a:ext cx="10515600" cy="70907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4000" b="1" dirty="0">
                <a:latin typeface="Calibri" panose="020F0502020204030204" pitchFamily="34" charset="0"/>
                <a:ea typeface="Cambria" panose="02040503050406030204" pitchFamily="18" charset="0"/>
                <a:cs typeface="Calibri" panose="020F0502020204030204" pitchFamily="34" charset="0"/>
              </a:rPr>
              <a:t>II – Razionalizzazione e riconversione della rete</a:t>
            </a:r>
          </a:p>
        </p:txBody>
      </p:sp>
      <p:sp>
        <p:nvSpPr>
          <p:cNvPr id="5" name="CasellaDiTesto 4">
            <a:extLst>
              <a:ext uri="{FF2B5EF4-FFF2-40B4-BE49-F238E27FC236}">
                <a16:creationId xmlns:a16="http://schemas.microsoft.com/office/drawing/2014/main" id="{605F03FF-F92C-DFA6-480C-CB455297CC00}"/>
              </a:ext>
            </a:extLst>
          </p:cNvPr>
          <p:cNvSpPr txBox="1"/>
          <p:nvPr/>
        </p:nvSpPr>
        <p:spPr>
          <a:xfrm>
            <a:off x="253388" y="1242814"/>
            <a:ext cx="11501610" cy="5047536"/>
          </a:xfrm>
          <a:prstGeom prst="rect">
            <a:avLst/>
          </a:prstGeom>
          <a:noFill/>
        </p:spPr>
        <p:txBody>
          <a:bodyPr wrap="square" rtlCol="0">
            <a:spAutoFit/>
          </a:bodyPr>
          <a:lstStyle/>
          <a:p>
            <a:pPr algn="just">
              <a:spcBef>
                <a:spcPts val="600"/>
              </a:spcBef>
              <a:tabLst>
                <a:tab pos="182563" algn="l"/>
              </a:tabLst>
            </a:pPr>
            <a:r>
              <a:rPr lang="it-IT" sz="2800" dirty="0">
                <a:latin typeface="Calibri" panose="020F0502020204030204" pitchFamily="34" charset="0"/>
                <a:cs typeface="Times New Roman" panose="02020603050405020304" pitchFamily="18" charset="0"/>
              </a:rPr>
              <a:t>Di seguito, in sintesi, le principali innovazioni: </a:t>
            </a:r>
          </a:p>
          <a:p>
            <a:pPr algn="just">
              <a:spcBef>
                <a:spcPts val="600"/>
              </a:spcBef>
              <a:tabLst>
                <a:tab pos="182563" algn="l"/>
              </a:tabLst>
            </a:pPr>
            <a:endParaRPr lang="it-IT" sz="2800" dirty="0">
              <a:latin typeface="Calibri" panose="020F0502020204030204" pitchFamily="34" charset="0"/>
              <a:cs typeface="Times New Roman" panose="02020603050405020304" pitchFamily="18" charset="0"/>
            </a:endParaRPr>
          </a:p>
          <a:p>
            <a:pPr marL="514350" indent="-514350" algn="just">
              <a:spcBef>
                <a:spcPts val="600"/>
              </a:spcBef>
              <a:buAutoNum type="arabicPeriod"/>
              <a:tabLst>
                <a:tab pos="182563" algn="l"/>
              </a:tabLst>
            </a:pPr>
            <a:r>
              <a:rPr lang="it-IT" sz="2800" dirty="0">
                <a:latin typeface="Calibri" panose="020F0502020204030204" pitchFamily="34" charset="0"/>
                <a:cs typeface="Times New Roman" panose="02020603050405020304" pitchFamily="18" charset="0"/>
              </a:rPr>
              <a:t>Contributo dello Stato a fronte delle spese necessarie per implementare le infrastrutture di ricarica elettrica, il potenziamento del collegamento alla rete di distribuzione elettrica, acquisto delle attrezzature per la ricarica elettrica. </a:t>
            </a:r>
          </a:p>
          <a:p>
            <a:pPr algn="just">
              <a:spcBef>
                <a:spcPts val="600"/>
              </a:spcBef>
              <a:tabLst>
                <a:tab pos="182563" algn="l"/>
              </a:tabLst>
            </a:pPr>
            <a:endParaRPr lang="it-IT" sz="2800" dirty="0">
              <a:latin typeface="Calibri" panose="020F0502020204030204" pitchFamily="34" charset="0"/>
              <a:cs typeface="Times New Roman" panose="02020603050405020304" pitchFamily="18" charset="0"/>
            </a:endParaRPr>
          </a:p>
          <a:p>
            <a:pPr algn="just">
              <a:spcBef>
                <a:spcPts val="600"/>
              </a:spcBef>
              <a:tabLst>
                <a:tab pos="182563" algn="l"/>
              </a:tabLst>
            </a:pPr>
            <a:r>
              <a:rPr lang="it-IT" sz="2800" dirty="0">
                <a:latin typeface="Calibri" panose="020F0502020204030204" pitchFamily="34" charset="0"/>
                <a:cs typeface="Times New Roman" panose="02020603050405020304" pitchFamily="18" charset="0"/>
              </a:rPr>
              <a:t>2. Contributo per azioni di risanamento ambientale negli spazi da adibire 		all’installazione delle infrastrutture di ricarica elettrica (bonifiche). </a:t>
            </a: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a:p>
            <a:pPr algn="just">
              <a:spcBef>
                <a:spcPts val="600"/>
              </a:spcBef>
              <a:tabLst>
                <a:tab pos="182563" algn="l"/>
              </a:tabLst>
            </a:pPr>
            <a:endParaRPr lang="it-IT" sz="20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8654465"/>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265</TotalTime>
  <Words>694</Words>
  <Application>Microsoft Office PowerPoint</Application>
  <PresentationFormat>Widescreen</PresentationFormat>
  <Paragraphs>80</Paragraphs>
  <Slides>12</Slides>
  <Notes>0</Notes>
  <HiddenSlides>0</HiddenSlides>
  <MMClips>0</MMClips>
  <ScaleCrop>false</ScaleCrop>
  <HeadingPairs>
    <vt:vector size="6" baseType="variant">
      <vt:variant>
        <vt:lpstr>Caratteri utilizzati</vt:lpstr>
      </vt:variant>
      <vt:variant>
        <vt:i4>9</vt:i4>
      </vt:variant>
      <vt:variant>
        <vt:lpstr>Tema</vt:lpstr>
      </vt:variant>
      <vt:variant>
        <vt:i4>2</vt:i4>
      </vt:variant>
      <vt:variant>
        <vt:lpstr>Titoli diapositive</vt:lpstr>
      </vt:variant>
      <vt:variant>
        <vt:i4>12</vt:i4>
      </vt:variant>
    </vt:vector>
  </HeadingPairs>
  <TitlesOfParts>
    <vt:vector size="23" baseType="lpstr">
      <vt:lpstr>Arial</vt:lpstr>
      <vt:lpstr>Calibri</vt:lpstr>
      <vt:lpstr>Calibri Light</vt:lpstr>
      <vt:lpstr>Cambria</vt:lpstr>
      <vt:lpstr>Century Gothic</vt:lpstr>
      <vt:lpstr>Segoe UI</vt:lpstr>
      <vt:lpstr>Times New Roman</vt:lpstr>
      <vt:lpstr>Wingdings</vt:lpstr>
      <vt:lpstr>Wingdings 3</vt:lpstr>
      <vt:lpstr>Sezione</vt:lpstr>
      <vt:lpstr>Personalizza struttura</vt:lpstr>
      <vt:lpstr>Presentazione standard di PowerPoint</vt:lpstr>
      <vt:lpstr>Obiettivi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Franco De Vergori</dc:creator>
  <cp:lastModifiedBy>Elena Veronelli</cp:lastModifiedBy>
  <cp:revision>9</cp:revision>
  <dcterms:created xsi:type="dcterms:W3CDTF">2023-07-31T18:50:38Z</dcterms:created>
  <dcterms:modified xsi:type="dcterms:W3CDTF">2023-08-02T08:30:58Z</dcterms:modified>
</cp:coreProperties>
</file>