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31" r:id="rId2"/>
  </p:sldIdLst>
  <p:sldSz cx="18288000" cy="10287000"/>
  <p:notesSz cx="6797675" cy="9926638"/>
  <p:custDataLst>
    <p:tags r:id="rId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92" userDrawn="1">
          <p15:clr>
            <a:srgbClr val="A4A3A4"/>
          </p15:clr>
        </p15:guide>
        <p15:guide id="2" pos="57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8774"/>
    <a:srgbClr val="0F5C78"/>
    <a:srgbClr val="7030A0"/>
    <a:srgbClr val="405070"/>
    <a:srgbClr val="00A7AC"/>
    <a:srgbClr val="336600"/>
    <a:srgbClr val="525252"/>
    <a:srgbClr val="FFC000"/>
    <a:srgbClr val="FFFF00"/>
    <a:srgbClr val="2530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86" autoAdjust="0"/>
    <p:restoredTop sz="96362" autoAdjust="0"/>
  </p:normalViewPr>
  <p:slideViewPr>
    <p:cSldViewPr>
      <p:cViewPr varScale="1">
        <p:scale>
          <a:sx n="41" d="100"/>
          <a:sy n="41" d="100"/>
        </p:scale>
        <p:origin x="752" y="32"/>
      </p:cViewPr>
      <p:guideLst>
        <p:guide orient="horz" pos="3192"/>
        <p:guide pos="57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en-US" sz="2400" b="1" i="0" u="none" strike="noStrike" kern="1200" spc="0" baseline="0" dirty="0" smtClean="0">
                <a:solidFill>
                  <a:schemeClr val="tx2"/>
                </a:solidFill>
                <a:latin typeface="Montserrat" panose="00000500000000000000" pitchFamily="2" charset="0"/>
                <a:ea typeface="+mn-ea"/>
                <a:cs typeface="+mn-cs"/>
              </a:defRPr>
            </a:pPr>
            <a:r>
              <a:rPr lang="it-IT" sz="3200" b="1" i="0" u="none" strike="noStrike" kern="1200" spc="0" baseline="0" noProof="0" dirty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Globale</a:t>
            </a:r>
          </a:p>
        </c:rich>
      </c:tx>
      <c:layout>
        <c:manualLayout>
          <c:xMode val="edge"/>
          <c:yMode val="edge"/>
          <c:x val="0.25751257966417673"/>
          <c:y val="3.295243432865253E-3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EJ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977FB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EAB-43C4-B68A-AE26B8493C50}"/>
              </c:ext>
            </c:extLst>
          </c:dPt>
          <c:dPt>
            <c:idx val="1"/>
            <c:bubble3D val="0"/>
            <c:spPr>
              <a:solidFill>
                <a:srgbClr val="00B0F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EAB-43C4-B68A-AE26B8493C50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7EAB-43C4-B68A-AE26B8493C50}"/>
              </c:ext>
            </c:extLst>
          </c:dPt>
          <c:dPt>
            <c:idx val="3"/>
            <c:bubble3D val="0"/>
            <c:spPr>
              <a:solidFill>
                <a:srgbClr val="67877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7EAB-43C4-B68A-AE26B8493C50}"/>
              </c:ext>
            </c:extLst>
          </c:dPt>
          <c:dPt>
            <c:idx val="4"/>
            <c:bubble3D val="0"/>
            <c:spPr>
              <a:solidFill>
                <a:srgbClr val="00206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7EAB-43C4-B68A-AE26B8493C50}"/>
              </c:ext>
            </c:extLst>
          </c:dPt>
          <c:dPt>
            <c:idx val="5"/>
            <c:bubble3D val="0"/>
            <c:spPr>
              <a:solidFill>
                <a:srgbClr val="25306D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B-7EAB-43C4-B68A-AE26B8493C5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Foglio1!$A$2:$A$6</c:f>
              <c:strCache>
                <c:ptCount val="5"/>
                <c:pt idx="0">
                  <c:v>Carbone</c:v>
                </c:pt>
                <c:pt idx="1">
                  <c:v>Gas naturale</c:v>
                </c:pt>
                <c:pt idx="2">
                  <c:v>Nucleare</c:v>
                </c:pt>
                <c:pt idx="3">
                  <c:v>Rinnovabile</c:v>
                </c:pt>
                <c:pt idx="4">
                  <c:v>Petrolio</c:v>
                </c:pt>
              </c:strCache>
            </c:strRef>
          </c:cat>
          <c:val>
            <c:numRef>
              <c:f>Foglio1!$B$2:$B$6</c:f>
              <c:numCache>
                <c:formatCode>_(* #,##0.00_);_(* \(#,##0.00\);_(* "-"??_);_(@_)</c:formatCode>
                <c:ptCount val="5"/>
                <c:pt idx="0">
                  <c:v>170000000</c:v>
                </c:pt>
                <c:pt idx="1">
                  <c:v>145000000</c:v>
                </c:pt>
                <c:pt idx="2">
                  <c:v>29000000</c:v>
                </c:pt>
                <c:pt idx="3">
                  <c:v>101000000</c:v>
                </c:pt>
                <c:pt idx="4">
                  <c:v>187000000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7EAB-43C4-B68A-AE26B8493C50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Column1</c:v>
                </c:pt>
              </c:strCache>
            </c:strRef>
          </c:tx>
          <c:cat>
            <c:strRef>
              <c:f>Foglio1!$A$2:$A$6</c:f>
              <c:strCache>
                <c:ptCount val="5"/>
                <c:pt idx="0">
                  <c:v>Carbone</c:v>
                </c:pt>
                <c:pt idx="1">
                  <c:v>Gas naturale</c:v>
                </c:pt>
                <c:pt idx="2">
                  <c:v>Nucleare</c:v>
                </c:pt>
                <c:pt idx="3">
                  <c:v>Rinnovabile</c:v>
                </c:pt>
                <c:pt idx="4">
                  <c:v>Petrolio</c:v>
                </c:pt>
              </c:strCache>
            </c:strRef>
          </c:cat>
          <c:val>
            <c:numRef>
              <c:f>Foglio1!$C$2:$C$6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D-7EAB-43C4-B68A-AE26B8493C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TWh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977FB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D7C-4EAC-AFB3-7B8C80120AD6}"/>
              </c:ext>
            </c:extLst>
          </c:dPt>
          <c:dPt>
            <c:idx val="1"/>
            <c:bubble3D val="0"/>
            <c:spPr>
              <a:solidFill>
                <a:srgbClr val="00B0F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D7C-4EAC-AFB3-7B8C80120AD6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D7C-4EAC-AFB3-7B8C80120AD6}"/>
              </c:ext>
            </c:extLst>
          </c:dPt>
          <c:dPt>
            <c:idx val="3"/>
            <c:bubble3D val="0"/>
            <c:spPr>
              <a:solidFill>
                <a:srgbClr val="92D05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0D7C-4EAC-AFB3-7B8C80120AD6}"/>
              </c:ext>
            </c:extLst>
          </c:dPt>
          <c:dPt>
            <c:idx val="4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0D7C-4EAC-AFB3-7B8C80120AD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Foglio1!$A$2:$A$6</c:f>
              <c:strCache>
                <c:ptCount val="5"/>
                <c:pt idx="0">
                  <c:v>carbone</c:v>
                </c:pt>
                <c:pt idx="1">
                  <c:v>gas </c:v>
                </c:pt>
                <c:pt idx="2">
                  <c:v>nucleare</c:v>
                </c:pt>
                <c:pt idx="3">
                  <c:v>rinnovabili</c:v>
                </c:pt>
                <c:pt idx="4">
                  <c:v>altro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5"/>
                <c:pt idx="0">
                  <c:v>10428</c:v>
                </c:pt>
                <c:pt idx="1">
                  <c:v>6500</c:v>
                </c:pt>
                <c:pt idx="2">
                  <c:v>2682</c:v>
                </c:pt>
                <c:pt idx="3">
                  <c:v>8599</c:v>
                </c:pt>
                <c:pt idx="4">
                  <c:v>824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D7C-4EAC-AFB3-7B8C80120AD6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0D7C-4EAC-AFB3-7B8C80120AD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0D7C-4EAC-AFB3-7B8C80120AD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0D7C-4EAC-AFB3-7B8C80120AD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2-0D7C-4EAC-AFB3-7B8C80120AD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4-0D7C-4EAC-AFB3-7B8C80120AD6}"/>
              </c:ext>
            </c:extLst>
          </c:dPt>
          <c:cat>
            <c:strRef>
              <c:f>Foglio1!$A$2:$A$6</c:f>
              <c:strCache>
                <c:ptCount val="5"/>
                <c:pt idx="0">
                  <c:v>carbone</c:v>
                </c:pt>
                <c:pt idx="1">
                  <c:v>gas </c:v>
                </c:pt>
                <c:pt idx="2">
                  <c:v>nucleare</c:v>
                </c:pt>
                <c:pt idx="3">
                  <c:v>rinnovabili</c:v>
                </c:pt>
                <c:pt idx="4">
                  <c:v>altro</c:v>
                </c:pt>
              </c:strCache>
            </c:strRef>
          </c:cat>
          <c:val>
            <c:numRef>
              <c:f>Foglio1!$C$2:$C$6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15-0D7C-4EAC-AFB3-7B8C80120A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en-US" sz="2400" b="1" i="0" u="none" strike="noStrike" kern="1200" spc="0" baseline="0" dirty="0" smtClean="0">
                <a:solidFill>
                  <a:schemeClr val="tx2"/>
                </a:solidFill>
                <a:latin typeface="Montserrat" panose="00000500000000000000" pitchFamily="2" charset="0"/>
                <a:ea typeface="+mn-ea"/>
                <a:cs typeface="+mn-cs"/>
              </a:defRPr>
            </a:pPr>
            <a:r>
              <a:rPr lang="en-US" sz="3200" b="1" i="0" u="none" strike="noStrike" kern="1200" spc="0" baseline="0" dirty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EU27</a:t>
            </a:r>
            <a:r>
              <a:rPr lang="en-US" sz="2800" b="1" i="0" u="none" strike="noStrike" kern="1200" spc="0" baseline="0" dirty="0">
                <a:solidFill>
                  <a:schemeClr val="tx2"/>
                </a:solidFill>
                <a:latin typeface="Futura Md BT" panose="020B0602020204020303" pitchFamily="34" charset="0"/>
                <a:ea typeface="+mn-ea"/>
                <a:cs typeface="+mn-cs"/>
              </a:rPr>
              <a:t> </a:t>
            </a:r>
          </a:p>
        </c:rich>
      </c:tx>
      <c:layout>
        <c:manualLayout>
          <c:xMode val="edge"/>
          <c:yMode val="edge"/>
          <c:x val="0.33164136654476917"/>
          <c:y val="3.3365318465584811E-3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EJ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00B0F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5C48-4329-BCD9-7BD36437E189}"/>
              </c:ext>
            </c:extLst>
          </c:dPt>
          <c:dPt>
            <c:idx val="1"/>
            <c:bubble3D val="0"/>
            <c:spPr>
              <a:solidFill>
                <a:srgbClr val="977FB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5C48-4329-BCD9-7BD36437E189}"/>
              </c:ext>
            </c:extLst>
          </c:dPt>
          <c:dPt>
            <c:idx val="2"/>
            <c:bubble3D val="0"/>
            <c:spPr>
              <a:solidFill>
                <a:srgbClr val="25306D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5C48-4329-BCD9-7BD36437E189}"/>
              </c:ext>
            </c:extLst>
          </c:dPt>
          <c:dPt>
            <c:idx val="3"/>
            <c:bubble3D val="0"/>
            <c:spPr>
              <a:solidFill>
                <a:srgbClr val="FFC00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C48-4329-BCD9-7BD36437E189}"/>
              </c:ext>
            </c:extLst>
          </c:dPt>
          <c:dPt>
            <c:idx val="4"/>
            <c:bubble3D val="0"/>
            <c:spPr>
              <a:solidFill>
                <a:srgbClr val="67877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5C48-4329-BCD9-7BD36437E18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Foglio1!$A$2:$A$7</c:f>
              <c:strCache>
                <c:ptCount val="5"/>
                <c:pt idx="0">
                  <c:v>gas </c:v>
                </c:pt>
                <c:pt idx="1">
                  <c:v>carbone</c:v>
                </c:pt>
                <c:pt idx="2">
                  <c:v>petrolio</c:v>
                </c:pt>
                <c:pt idx="3">
                  <c:v>nucleari</c:v>
                </c:pt>
                <c:pt idx="4">
                  <c:v>rinnovabili, biomasse e altro</c:v>
                </c:pt>
              </c:strCache>
            </c:strRef>
          </c:cat>
          <c:val>
            <c:numRef>
              <c:f>Foglio1!$B$2:$B$7</c:f>
              <c:numCache>
                <c:formatCode>_(* #,##0.00_);_(* \(#,##0.00\);_(* "-"??_);_(@_)</c:formatCode>
                <c:ptCount val="6"/>
                <c:pt idx="0">
                  <c:v>22</c:v>
                </c:pt>
                <c:pt idx="1">
                  <c:v>13</c:v>
                </c:pt>
                <c:pt idx="2">
                  <c:v>33</c:v>
                </c:pt>
                <c:pt idx="3">
                  <c:v>12</c:v>
                </c:pt>
                <c:pt idx="4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48-4329-BCD9-7BD36437E189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Column1</c:v>
                </c:pt>
              </c:strCache>
            </c:strRef>
          </c:tx>
          <c:cat>
            <c:strRef>
              <c:f>Foglio1!$A$2:$A$7</c:f>
              <c:strCache>
                <c:ptCount val="5"/>
                <c:pt idx="0">
                  <c:v>gas </c:v>
                </c:pt>
                <c:pt idx="1">
                  <c:v>carbone</c:v>
                </c:pt>
                <c:pt idx="2">
                  <c:v>petrolio</c:v>
                </c:pt>
                <c:pt idx="3">
                  <c:v>nucleari</c:v>
                </c:pt>
                <c:pt idx="4">
                  <c:v>rinnovabili, biomasse e altro</c:v>
                </c:pt>
              </c:strCache>
            </c:strRef>
          </c:cat>
          <c:val>
            <c:numRef>
              <c:f>Foglio1!$C$2:$C$7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14-849E-4B88-B4CC-0B12002338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TWh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977FB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D7C-4EAC-AFB3-7B8C80120AD6}"/>
              </c:ext>
            </c:extLst>
          </c:dPt>
          <c:dPt>
            <c:idx val="1"/>
            <c:bubble3D val="0"/>
            <c:spPr>
              <a:solidFill>
                <a:srgbClr val="00B0F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D7C-4EAC-AFB3-7B8C80120AD6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D7C-4EAC-AFB3-7B8C80120AD6}"/>
              </c:ext>
            </c:extLst>
          </c:dPt>
          <c:dPt>
            <c:idx val="3"/>
            <c:bubble3D val="0"/>
            <c:spPr>
              <a:solidFill>
                <a:srgbClr val="92D05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0D7C-4EAC-AFB3-7B8C80120AD6}"/>
              </c:ext>
            </c:extLst>
          </c:dPt>
          <c:dPt>
            <c:idx val="4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0D7C-4EAC-AFB3-7B8C80120AD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Foglio1!$A$2:$A$6</c:f>
              <c:strCache>
                <c:ptCount val="5"/>
                <c:pt idx="0">
                  <c:v>carbone</c:v>
                </c:pt>
                <c:pt idx="1">
                  <c:v>gas </c:v>
                </c:pt>
                <c:pt idx="2">
                  <c:v>nucleare</c:v>
                </c:pt>
                <c:pt idx="3">
                  <c:v>rinnovabili</c:v>
                </c:pt>
                <c:pt idx="4">
                  <c:v>altro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5"/>
                <c:pt idx="0">
                  <c:v>484</c:v>
                </c:pt>
                <c:pt idx="1">
                  <c:v>547</c:v>
                </c:pt>
                <c:pt idx="2">
                  <c:v>607</c:v>
                </c:pt>
                <c:pt idx="3">
                  <c:v>1085</c:v>
                </c:pt>
                <c:pt idx="4">
                  <c:v>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D7C-4EAC-AFB3-7B8C80120AD6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0D7C-4EAC-AFB3-7B8C80120AD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0D7C-4EAC-AFB3-7B8C80120AD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0D7C-4EAC-AFB3-7B8C80120AD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2-0D7C-4EAC-AFB3-7B8C80120AD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4-0D7C-4EAC-AFB3-7B8C80120AD6}"/>
              </c:ext>
            </c:extLst>
          </c:dPt>
          <c:cat>
            <c:strRef>
              <c:f>Foglio1!$A$2:$A$6</c:f>
              <c:strCache>
                <c:ptCount val="5"/>
                <c:pt idx="0">
                  <c:v>carbone</c:v>
                </c:pt>
                <c:pt idx="1">
                  <c:v>gas </c:v>
                </c:pt>
                <c:pt idx="2">
                  <c:v>nucleare</c:v>
                </c:pt>
                <c:pt idx="3">
                  <c:v>rinnovabili</c:v>
                </c:pt>
                <c:pt idx="4">
                  <c:v>altro</c:v>
                </c:pt>
              </c:strCache>
            </c:strRef>
          </c:cat>
          <c:val>
            <c:numRef>
              <c:f>Foglio1!$C$2:$C$6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15-0D7C-4EAC-AFB3-7B8C80120A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en-US" sz="2800" b="1" i="0" u="none" strike="noStrike" kern="1200" spc="0" baseline="0" dirty="0">
                <a:solidFill>
                  <a:schemeClr val="tx2"/>
                </a:solidFill>
                <a:latin typeface="Futura Md BT" panose="020B0602020204020303" pitchFamily="34" charset="0"/>
                <a:ea typeface="+mn-ea"/>
                <a:cs typeface="+mn-cs"/>
              </a:defRPr>
            </a:pPr>
            <a:r>
              <a:rPr lang="en-US" sz="3200" b="1" i="0" u="none" strike="noStrike" kern="1200" spc="0" baseline="0" dirty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Italia</a:t>
            </a:r>
          </a:p>
        </c:rich>
      </c:tx>
      <c:layout>
        <c:manualLayout>
          <c:xMode val="edge"/>
          <c:yMode val="edge"/>
          <c:x val="0.33113969312388281"/>
          <c:y val="3.2224653026757628E-3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EJ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00B0F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647-47D3-A4F5-F4A75E1B9894}"/>
              </c:ext>
            </c:extLst>
          </c:dPt>
          <c:dPt>
            <c:idx val="1"/>
            <c:bubble3D val="0"/>
            <c:spPr>
              <a:solidFill>
                <a:srgbClr val="977FB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647-47D3-A4F5-F4A75E1B9894}"/>
              </c:ext>
            </c:extLst>
          </c:dPt>
          <c:dPt>
            <c:idx val="2"/>
            <c:bubble3D val="0"/>
            <c:spPr>
              <a:solidFill>
                <a:srgbClr val="25306D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647-47D3-A4F5-F4A75E1B9894}"/>
              </c:ext>
            </c:extLst>
          </c:dPt>
          <c:dPt>
            <c:idx val="3"/>
            <c:bubble3D val="0"/>
            <c:spPr>
              <a:solidFill>
                <a:srgbClr val="67877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F647-47D3-A4F5-F4A75E1B9894}"/>
              </c:ext>
            </c:extLst>
          </c:dPt>
          <c:dPt>
            <c:idx val="4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F647-47D3-A4F5-F4A75E1B989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Foglio1!$A$2:$A$6</c:f>
              <c:strCache>
                <c:ptCount val="5"/>
                <c:pt idx="0">
                  <c:v>gas </c:v>
                </c:pt>
                <c:pt idx="1">
                  <c:v>coal</c:v>
                </c:pt>
                <c:pt idx="2">
                  <c:v>oil</c:v>
                </c:pt>
                <c:pt idx="3">
                  <c:v>renewables</c:v>
                </c:pt>
                <c:pt idx="4">
                  <c:v>others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5"/>
                <c:pt idx="0">
                  <c:v>56104</c:v>
                </c:pt>
                <c:pt idx="1">
                  <c:v>7427</c:v>
                </c:pt>
                <c:pt idx="2">
                  <c:v>53382</c:v>
                </c:pt>
                <c:pt idx="3">
                  <c:v>32262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647-47D3-A4F5-F4A75E1B9894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F647-47D3-A4F5-F4A75E1B989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F647-47D3-A4F5-F4A75E1B989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F647-47D3-A4F5-F4A75E1B989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2-F647-47D3-A4F5-F4A75E1B989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4-F647-47D3-A4F5-F4A75E1B9894}"/>
              </c:ext>
            </c:extLst>
          </c:dPt>
          <c:cat>
            <c:strRef>
              <c:f>Foglio1!$A$2:$A$6</c:f>
              <c:strCache>
                <c:ptCount val="5"/>
                <c:pt idx="0">
                  <c:v>gas </c:v>
                </c:pt>
                <c:pt idx="1">
                  <c:v>coal</c:v>
                </c:pt>
                <c:pt idx="2">
                  <c:v>oil</c:v>
                </c:pt>
                <c:pt idx="3">
                  <c:v>renewables</c:v>
                </c:pt>
                <c:pt idx="4">
                  <c:v>others</c:v>
                </c:pt>
              </c:strCache>
            </c:strRef>
          </c:cat>
          <c:val>
            <c:numRef>
              <c:f>Foglio1!$C$2:$C$6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15-F647-47D3-A4F5-F4A75E1B98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691801236709817"/>
          <c:y val="0.10088587491138504"/>
          <c:w val="0.59249165888162281"/>
          <c:h val="0.73192501937164434"/>
        </c:manualLayout>
      </c:layout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twh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977FB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D7C-4EAC-AFB3-7B8C80120AD6}"/>
              </c:ext>
            </c:extLst>
          </c:dPt>
          <c:dPt>
            <c:idx val="1"/>
            <c:bubble3D val="0"/>
            <c:spPr>
              <a:solidFill>
                <a:srgbClr val="00B0F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D7C-4EAC-AFB3-7B8C80120AD6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D7C-4EAC-AFB3-7B8C80120AD6}"/>
              </c:ext>
            </c:extLst>
          </c:dPt>
          <c:dPt>
            <c:idx val="3"/>
            <c:bubble3D val="0"/>
            <c:spPr>
              <a:solidFill>
                <a:srgbClr val="92D05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0D7C-4EAC-AFB3-7B8C80120AD6}"/>
              </c:ext>
            </c:extLst>
          </c:dPt>
          <c:dPt>
            <c:idx val="4"/>
            <c:bubble3D val="0"/>
            <c:spPr>
              <a:solidFill>
                <a:schemeClr val="bg1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0D7C-4EAC-AFB3-7B8C80120AD6}"/>
              </c:ext>
            </c:extLst>
          </c:dPt>
          <c:dPt>
            <c:idx val="5"/>
            <c:bubble3D val="0"/>
            <c:spPr>
              <a:solidFill>
                <a:srgbClr val="254061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14-41AA-4696-8E8F-507EE89716DD}"/>
              </c:ext>
            </c:extLst>
          </c:dPt>
          <c:dLbls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D7C-4EAC-AFB3-7B8C80120AD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Foglio1!$A$2:$A$7</c:f>
              <c:strCache>
                <c:ptCount val="6"/>
                <c:pt idx="0">
                  <c:v>carbone</c:v>
                </c:pt>
                <c:pt idx="1">
                  <c:v>gas </c:v>
                </c:pt>
                <c:pt idx="2">
                  <c:v>nucleare</c:v>
                </c:pt>
                <c:pt idx="3">
                  <c:v>rinnovabili</c:v>
                </c:pt>
                <c:pt idx="4">
                  <c:v>import</c:v>
                </c:pt>
                <c:pt idx="5">
                  <c:v>altro</c:v>
                </c:pt>
              </c:strCache>
            </c:strRef>
          </c:cat>
          <c:val>
            <c:numRef>
              <c:f>Foglio1!$B$2:$B$7</c:f>
              <c:numCache>
                <c:formatCode>General</c:formatCode>
                <c:ptCount val="6"/>
                <c:pt idx="0">
                  <c:v>30.7</c:v>
                </c:pt>
                <c:pt idx="1">
                  <c:v>140.80000000000001</c:v>
                </c:pt>
                <c:pt idx="2">
                  <c:v>0</c:v>
                </c:pt>
                <c:pt idx="3">
                  <c:v>104.7</c:v>
                </c:pt>
                <c:pt idx="4">
                  <c:v>43</c:v>
                </c:pt>
                <c:pt idx="5">
                  <c:v>9.1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D7C-4EAC-AFB3-7B8C80120AD6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0D7C-4EAC-AFB3-7B8C80120AD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0D7C-4EAC-AFB3-7B8C80120AD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0D7C-4EAC-AFB3-7B8C80120AD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2-0D7C-4EAC-AFB3-7B8C80120AD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4-0D7C-4EAC-AFB3-7B8C80120AD6}"/>
              </c:ext>
            </c:extLst>
          </c:dPt>
          <c:cat>
            <c:strRef>
              <c:f>Foglio1!$A$2:$A$7</c:f>
              <c:strCache>
                <c:ptCount val="6"/>
                <c:pt idx="0">
                  <c:v>carbone</c:v>
                </c:pt>
                <c:pt idx="1">
                  <c:v>gas </c:v>
                </c:pt>
                <c:pt idx="2">
                  <c:v>nucleare</c:v>
                </c:pt>
                <c:pt idx="3">
                  <c:v>rinnovabili</c:v>
                </c:pt>
                <c:pt idx="4">
                  <c:v>import</c:v>
                </c:pt>
                <c:pt idx="5">
                  <c:v>altro</c:v>
                </c:pt>
              </c:strCache>
            </c:strRef>
          </c:cat>
          <c:val>
            <c:numRef>
              <c:f>Foglio1!$C$2:$C$7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15-0D7C-4EAC-AFB3-7B8C80120A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71791F-54A9-4793-9596-47D247DCEB24}" type="datetimeFigureOut">
              <a:rPr lang="it-IT" smtClean="0"/>
              <a:t>15/12/2023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9DEBA2-224C-4F5D-BD07-1AED1485C4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734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9DEBA2-224C-4F5D-BD07-1AED1485C442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18857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7C09B27D-412E-1E0A-A161-DE879E5F503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3"/>
            </p:custDataLst>
            <p:extLst>
              <p:ext uri="{D42A27DB-BD31-4B8C-83A1-F6EECF244321}">
                <p14:modId xmlns:p14="http://schemas.microsoft.com/office/powerpoint/2010/main" val="224547456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4" imgW="425" imgH="426" progId="TCLayout.ActiveDocument.1">
                  <p:embed/>
                </p:oleObj>
              </mc:Choice>
              <mc:Fallback>
                <p:oleObj name="think-cell Slide" r:id="rId14" imgW="425" imgH="426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7C09B27D-412E-1E0A-A161-DE879E5F503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6.xml"/><Relationship Id="rId3" Type="http://schemas.openxmlformats.org/officeDocument/2006/relationships/chart" Target="../charts/chart1.xml"/><Relationship Id="rId7" Type="http://schemas.openxmlformats.org/officeDocument/2006/relationships/chart" Target="../charts/chart5.xml"/><Relationship Id="rId12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4.xml"/><Relationship Id="rId11" Type="http://schemas.openxmlformats.org/officeDocument/2006/relationships/image" Target="../media/image3.png"/><Relationship Id="rId5" Type="http://schemas.openxmlformats.org/officeDocument/2006/relationships/chart" Target="../charts/chart3.xml"/><Relationship Id="rId10" Type="http://schemas.microsoft.com/office/2007/relationships/hdphoto" Target="../media/hdphoto1.wdp"/><Relationship Id="rId4" Type="http://schemas.openxmlformats.org/officeDocument/2006/relationships/chart" Target="../charts/chart2.xml"/><Relationship Id="rId9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>
            <a:extLst>
              <a:ext uri="{FF2B5EF4-FFF2-40B4-BE49-F238E27FC236}">
                <a16:creationId xmlns:a16="http://schemas.microsoft.com/office/drawing/2014/main" id="{4F42608F-D19E-9A0B-4BF1-39954FE29DEB}"/>
              </a:ext>
            </a:extLst>
          </p:cNvPr>
          <p:cNvSpPr/>
          <p:nvPr/>
        </p:nvSpPr>
        <p:spPr>
          <a:xfrm>
            <a:off x="0" y="-38100"/>
            <a:ext cx="18288000" cy="10325100"/>
          </a:xfrm>
          <a:prstGeom prst="rect">
            <a:avLst/>
          </a:prstGeom>
          <a:solidFill>
            <a:srgbClr val="00A7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CasellaDiTesto 23">
            <a:extLst>
              <a:ext uri="{FF2B5EF4-FFF2-40B4-BE49-F238E27FC236}">
                <a16:creationId xmlns:a16="http://schemas.microsoft.com/office/drawing/2014/main" id="{7CF527EE-28C3-BE26-8052-39DCFD56C317}"/>
              </a:ext>
            </a:extLst>
          </p:cNvPr>
          <p:cNvSpPr txBox="1"/>
          <p:nvPr/>
        </p:nvSpPr>
        <p:spPr>
          <a:xfrm flipH="1">
            <a:off x="15745098" y="9801848"/>
            <a:ext cx="2238102" cy="2777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Fonte: IEA WEO2023, MASE</a:t>
            </a:r>
          </a:p>
        </p:txBody>
      </p:sp>
      <p:grpSp>
        <p:nvGrpSpPr>
          <p:cNvPr id="35" name="Gruppo 34">
            <a:extLst>
              <a:ext uri="{FF2B5EF4-FFF2-40B4-BE49-F238E27FC236}">
                <a16:creationId xmlns:a16="http://schemas.microsoft.com/office/drawing/2014/main" id="{B2992572-FE61-D857-0B02-87F0C5F460BF}"/>
              </a:ext>
            </a:extLst>
          </p:cNvPr>
          <p:cNvGrpSpPr/>
          <p:nvPr/>
        </p:nvGrpSpPr>
        <p:grpSpPr>
          <a:xfrm>
            <a:off x="15869119" y="2622531"/>
            <a:ext cx="2094332" cy="2828329"/>
            <a:chOff x="15869119" y="2442746"/>
            <a:chExt cx="2094332" cy="2828329"/>
          </a:xfrm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7E7F0C12-AFCE-6419-007C-F6DB9EBAB319}"/>
                </a:ext>
              </a:extLst>
            </p:cNvPr>
            <p:cNvSpPr/>
            <p:nvPr/>
          </p:nvSpPr>
          <p:spPr>
            <a:xfrm>
              <a:off x="15869119" y="4827363"/>
              <a:ext cx="304800" cy="250645"/>
            </a:xfrm>
            <a:prstGeom prst="rect">
              <a:avLst/>
            </a:prstGeom>
            <a:solidFill>
              <a:srgbClr val="67877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4" name="Gruppo 33">
              <a:extLst>
                <a:ext uri="{FF2B5EF4-FFF2-40B4-BE49-F238E27FC236}">
                  <a16:creationId xmlns:a16="http://schemas.microsoft.com/office/drawing/2014/main" id="{B8EF83AA-EAEE-B03E-B52E-F137C27A37D2}"/>
                </a:ext>
              </a:extLst>
            </p:cNvPr>
            <p:cNvGrpSpPr/>
            <p:nvPr/>
          </p:nvGrpSpPr>
          <p:grpSpPr>
            <a:xfrm>
              <a:off x="15869119" y="2442746"/>
              <a:ext cx="1733081" cy="2048708"/>
              <a:chOff x="15869119" y="2442746"/>
              <a:chExt cx="1733081" cy="2048708"/>
            </a:xfrm>
          </p:grpSpPr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A4E81293-1A19-59F5-E2AD-C9B3A823AC33}"/>
                  </a:ext>
                </a:extLst>
              </p:cNvPr>
              <p:cNvSpPr/>
              <p:nvPr/>
            </p:nvSpPr>
            <p:spPr>
              <a:xfrm>
                <a:off x="15869119" y="4189223"/>
                <a:ext cx="304800" cy="250645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33" name="Gruppo 32">
                <a:extLst>
                  <a:ext uri="{FF2B5EF4-FFF2-40B4-BE49-F238E27FC236}">
                    <a16:creationId xmlns:a16="http://schemas.microsoft.com/office/drawing/2014/main" id="{A03F1614-2995-B11D-9AB1-06678F3CE7E8}"/>
                  </a:ext>
                </a:extLst>
              </p:cNvPr>
              <p:cNvGrpSpPr/>
              <p:nvPr/>
            </p:nvGrpSpPr>
            <p:grpSpPr>
              <a:xfrm>
                <a:off x="15869119" y="2442746"/>
                <a:ext cx="1733081" cy="1515308"/>
                <a:chOff x="15869119" y="2442746"/>
                <a:chExt cx="1733081" cy="1515308"/>
              </a:xfrm>
            </p:grpSpPr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77B5B157-F901-B62E-7A1C-DCD88D6B7D60}"/>
                    </a:ext>
                  </a:extLst>
                </p:cNvPr>
                <p:cNvSpPr/>
                <p:nvPr/>
              </p:nvSpPr>
              <p:spPr>
                <a:xfrm>
                  <a:off x="15869119" y="3649348"/>
                  <a:ext cx="304800" cy="250645"/>
                </a:xfrm>
                <a:prstGeom prst="rect">
                  <a:avLst/>
                </a:prstGeom>
                <a:solidFill>
                  <a:srgbClr val="25306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32" name="Gruppo 31">
                  <a:extLst>
                    <a:ext uri="{FF2B5EF4-FFF2-40B4-BE49-F238E27FC236}">
                      <a16:creationId xmlns:a16="http://schemas.microsoft.com/office/drawing/2014/main" id="{30AF10CD-F9F5-6740-132E-9C3002A157C0}"/>
                    </a:ext>
                  </a:extLst>
                </p:cNvPr>
                <p:cNvGrpSpPr/>
                <p:nvPr/>
              </p:nvGrpSpPr>
              <p:grpSpPr>
                <a:xfrm>
                  <a:off x="15869119" y="2442746"/>
                  <a:ext cx="1708538" cy="905708"/>
                  <a:chOff x="15869119" y="2442746"/>
                  <a:chExt cx="1708538" cy="905708"/>
                </a:xfrm>
              </p:grpSpPr>
              <p:sp>
                <p:nvSpPr>
                  <p:cNvPr id="42" name="Rectangle 41">
                    <a:extLst>
                      <a:ext uri="{FF2B5EF4-FFF2-40B4-BE49-F238E27FC236}">
                        <a16:creationId xmlns:a16="http://schemas.microsoft.com/office/drawing/2014/main" id="{18B2F2E4-21CC-D0DD-1F46-D581106A82C8}"/>
                      </a:ext>
                    </a:extLst>
                  </p:cNvPr>
                  <p:cNvSpPr/>
                  <p:nvPr/>
                </p:nvSpPr>
                <p:spPr>
                  <a:xfrm>
                    <a:off x="15869119" y="3075719"/>
                    <a:ext cx="304800" cy="250645"/>
                  </a:xfrm>
                  <a:prstGeom prst="rect">
                    <a:avLst/>
                  </a:prstGeom>
                  <a:solidFill>
                    <a:srgbClr val="977FB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46" name="Rectangle 45">
                    <a:extLst>
                      <a:ext uri="{FF2B5EF4-FFF2-40B4-BE49-F238E27FC236}">
                        <a16:creationId xmlns:a16="http://schemas.microsoft.com/office/drawing/2014/main" id="{E6B36168-52E9-CF4B-2CD0-8D393950E371}"/>
                      </a:ext>
                    </a:extLst>
                  </p:cNvPr>
                  <p:cNvSpPr/>
                  <p:nvPr/>
                </p:nvSpPr>
                <p:spPr>
                  <a:xfrm>
                    <a:off x="15869119" y="2502090"/>
                    <a:ext cx="304800" cy="250645"/>
                  </a:xfrm>
                  <a:prstGeom prst="rect">
                    <a:avLst/>
                  </a:prstGeom>
                  <a:solidFill>
                    <a:srgbClr val="00B0F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47" name="CasellaDiTesto 10">
                    <a:extLst>
                      <a:ext uri="{FF2B5EF4-FFF2-40B4-BE49-F238E27FC236}">
                        <a16:creationId xmlns:a16="http://schemas.microsoft.com/office/drawing/2014/main" id="{62F9434D-4252-4280-35ED-EA551A415FAD}"/>
                      </a:ext>
                    </a:extLst>
                  </p:cNvPr>
                  <p:cNvSpPr txBox="1"/>
                  <p:nvPr/>
                </p:nvSpPr>
                <p:spPr>
                  <a:xfrm>
                    <a:off x="16173919" y="2442746"/>
                    <a:ext cx="1385203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it-IT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rPr>
                      <a:t>Gas naturale</a:t>
                    </a:r>
                  </a:p>
                </p:txBody>
              </p:sp>
              <p:sp>
                <p:nvSpPr>
                  <p:cNvPr id="48" name="CasellaDiTesto 10">
                    <a:extLst>
                      <a:ext uri="{FF2B5EF4-FFF2-40B4-BE49-F238E27FC236}">
                        <a16:creationId xmlns:a16="http://schemas.microsoft.com/office/drawing/2014/main" id="{C3B3CDEA-346D-F02B-5964-0CC86B07AD53}"/>
                      </a:ext>
                    </a:extLst>
                  </p:cNvPr>
                  <p:cNvSpPr txBox="1"/>
                  <p:nvPr/>
                </p:nvSpPr>
                <p:spPr>
                  <a:xfrm>
                    <a:off x="16192454" y="3009900"/>
                    <a:ext cx="1385203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it-IT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rPr>
                      <a:t>Carbone</a:t>
                    </a:r>
                  </a:p>
                </p:txBody>
              </p:sp>
            </p:grpSp>
            <p:sp>
              <p:nvSpPr>
                <p:cNvPr id="49" name="CasellaDiTesto 10">
                  <a:extLst>
                    <a:ext uri="{FF2B5EF4-FFF2-40B4-BE49-F238E27FC236}">
                      <a16:creationId xmlns:a16="http://schemas.microsoft.com/office/drawing/2014/main" id="{06FD604B-892B-79BB-3C80-FE10BD906BD2}"/>
                    </a:ext>
                  </a:extLst>
                </p:cNvPr>
                <p:cNvSpPr txBox="1"/>
                <p:nvPr/>
              </p:nvSpPr>
              <p:spPr>
                <a:xfrm>
                  <a:off x="16216997" y="3619500"/>
                  <a:ext cx="1385203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it-IT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Petrolio</a:t>
                  </a:r>
                </a:p>
              </p:txBody>
            </p:sp>
          </p:grpSp>
          <p:sp>
            <p:nvSpPr>
              <p:cNvPr id="50" name="CasellaDiTesto 10">
                <a:extLst>
                  <a:ext uri="{FF2B5EF4-FFF2-40B4-BE49-F238E27FC236}">
                    <a16:creationId xmlns:a16="http://schemas.microsoft.com/office/drawing/2014/main" id="{1FF43D5A-9D1C-1CE2-B07A-9B2E6208F8C6}"/>
                  </a:ext>
                </a:extLst>
              </p:cNvPr>
              <p:cNvSpPr txBox="1"/>
              <p:nvPr/>
            </p:nvSpPr>
            <p:spPr>
              <a:xfrm>
                <a:off x="16216997" y="4152900"/>
                <a:ext cx="138520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it-IT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Nucleare</a:t>
                </a:r>
              </a:p>
            </p:txBody>
          </p:sp>
        </p:grpSp>
        <p:sp>
          <p:nvSpPr>
            <p:cNvPr id="51" name="CasellaDiTesto 10">
              <a:extLst>
                <a:ext uri="{FF2B5EF4-FFF2-40B4-BE49-F238E27FC236}">
                  <a16:creationId xmlns:a16="http://schemas.microsoft.com/office/drawing/2014/main" id="{DC530600-B482-C3CE-EFCD-CA50BAA7F2A5}"/>
                </a:ext>
              </a:extLst>
            </p:cNvPr>
            <p:cNvSpPr txBox="1"/>
            <p:nvPr/>
          </p:nvSpPr>
          <p:spPr>
            <a:xfrm>
              <a:off x="16201584" y="4686300"/>
              <a:ext cx="176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Rinnovabili, biomassa e altro </a:t>
              </a:r>
            </a:p>
          </p:txBody>
        </p:sp>
      </p:grpSp>
      <p:sp>
        <p:nvSpPr>
          <p:cNvPr id="2" name="Rettangolo 1">
            <a:extLst>
              <a:ext uri="{FF2B5EF4-FFF2-40B4-BE49-F238E27FC236}">
                <a16:creationId xmlns:a16="http://schemas.microsoft.com/office/drawing/2014/main" id="{32EA88C7-F37D-B800-6286-C0006165EDC2}"/>
              </a:ext>
            </a:extLst>
          </p:cNvPr>
          <p:cNvSpPr/>
          <p:nvPr/>
        </p:nvSpPr>
        <p:spPr>
          <a:xfrm>
            <a:off x="457200" y="2590299"/>
            <a:ext cx="17526000" cy="3179456"/>
          </a:xfrm>
          <a:prstGeom prst="rect">
            <a:avLst/>
          </a:prstGeom>
          <a:noFill/>
          <a:ln w="635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DB9CFE04-64F8-92A2-0D8E-D54D6308B7DA}"/>
              </a:ext>
            </a:extLst>
          </p:cNvPr>
          <p:cNvSpPr txBox="1"/>
          <p:nvPr/>
        </p:nvSpPr>
        <p:spPr>
          <a:xfrm>
            <a:off x="417572" y="3588516"/>
            <a:ext cx="3507471" cy="11039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Mix </a:t>
            </a: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energetico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E050932D-49AE-8DC7-E03B-F240A80D0181}"/>
              </a:ext>
            </a:extLst>
          </p:cNvPr>
          <p:cNvSpPr/>
          <p:nvPr/>
        </p:nvSpPr>
        <p:spPr>
          <a:xfrm>
            <a:off x="457200" y="6210300"/>
            <a:ext cx="17526000" cy="3442706"/>
          </a:xfrm>
          <a:prstGeom prst="rect">
            <a:avLst/>
          </a:prstGeom>
          <a:noFill/>
          <a:ln w="635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ttangolo con angoli arrotondati 5">
            <a:extLst>
              <a:ext uri="{FF2B5EF4-FFF2-40B4-BE49-F238E27FC236}">
                <a16:creationId xmlns:a16="http://schemas.microsoft.com/office/drawing/2014/main" id="{860BFCE4-FAA3-34D6-818D-BFB979178F84}"/>
              </a:ext>
            </a:extLst>
          </p:cNvPr>
          <p:cNvSpPr/>
          <p:nvPr/>
        </p:nvSpPr>
        <p:spPr>
          <a:xfrm>
            <a:off x="3962400" y="1714500"/>
            <a:ext cx="3441539" cy="8257401"/>
          </a:xfrm>
          <a:prstGeom prst="roundRect">
            <a:avLst/>
          </a:prstGeom>
          <a:solidFill>
            <a:schemeClr val="bg1">
              <a:alpha val="51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2" name="Grafico 13">
            <a:extLst>
              <a:ext uri="{FF2B5EF4-FFF2-40B4-BE49-F238E27FC236}">
                <a16:creationId xmlns:a16="http://schemas.microsoft.com/office/drawing/2014/main" id="{E8E4CC6F-A1BB-51D1-4C42-CF2C7269766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91806957"/>
              </p:ext>
            </p:extLst>
          </p:nvPr>
        </p:nvGraphicFramePr>
        <p:xfrm>
          <a:off x="3925042" y="1866900"/>
          <a:ext cx="3556335" cy="3854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1" name="Grafico 14">
            <a:extLst>
              <a:ext uri="{FF2B5EF4-FFF2-40B4-BE49-F238E27FC236}">
                <a16:creationId xmlns:a16="http://schemas.microsoft.com/office/drawing/2014/main" id="{BD6EB405-85B0-835B-EA22-6DB77361414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85889834"/>
              </p:ext>
            </p:extLst>
          </p:nvPr>
        </p:nvGraphicFramePr>
        <p:xfrm>
          <a:off x="3962400" y="6403465"/>
          <a:ext cx="3538496" cy="33882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Rettangolo con angoli arrotondati 6">
            <a:extLst>
              <a:ext uri="{FF2B5EF4-FFF2-40B4-BE49-F238E27FC236}">
                <a16:creationId xmlns:a16="http://schemas.microsoft.com/office/drawing/2014/main" id="{4D7BFECA-3109-C8D3-D4E5-335E82AD9114}"/>
              </a:ext>
            </a:extLst>
          </p:cNvPr>
          <p:cNvSpPr/>
          <p:nvPr/>
        </p:nvSpPr>
        <p:spPr>
          <a:xfrm>
            <a:off x="8064661" y="1714500"/>
            <a:ext cx="3441539" cy="8257401"/>
          </a:xfrm>
          <a:prstGeom prst="roundRect">
            <a:avLst/>
          </a:prstGeom>
          <a:solidFill>
            <a:schemeClr val="bg1">
              <a:alpha val="51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Grafico 13">
            <a:extLst>
              <a:ext uri="{FF2B5EF4-FFF2-40B4-BE49-F238E27FC236}">
                <a16:creationId xmlns:a16="http://schemas.microsoft.com/office/drawing/2014/main" id="{9E9C866D-2F31-916E-D0CD-2CE38129BB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46637029"/>
              </p:ext>
            </p:extLst>
          </p:nvPr>
        </p:nvGraphicFramePr>
        <p:xfrm>
          <a:off x="8036996" y="1866900"/>
          <a:ext cx="3548336" cy="39028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56" name="Grafico 14">
            <a:extLst>
              <a:ext uri="{FF2B5EF4-FFF2-40B4-BE49-F238E27FC236}">
                <a16:creationId xmlns:a16="http://schemas.microsoft.com/office/drawing/2014/main" id="{1DE2119D-3463-277C-4187-21FFD5F42A4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44737173"/>
              </p:ext>
            </p:extLst>
          </p:nvPr>
        </p:nvGraphicFramePr>
        <p:xfrm>
          <a:off x="8064661" y="6403465"/>
          <a:ext cx="3441539" cy="33882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9" name="Rettangolo con angoli arrotondati 8">
            <a:extLst>
              <a:ext uri="{FF2B5EF4-FFF2-40B4-BE49-F238E27FC236}">
                <a16:creationId xmlns:a16="http://schemas.microsoft.com/office/drawing/2014/main" id="{F56A05B0-4FDA-99B3-EB8D-2E9E678B63B8}"/>
              </a:ext>
            </a:extLst>
          </p:cNvPr>
          <p:cNvSpPr/>
          <p:nvPr/>
        </p:nvSpPr>
        <p:spPr>
          <a:xfrm>
            <a:off x="12149096" y="1714499"/>
            <a:ext cx="3441539" cy="8257401"/>
          </a:xfrm>
          <a:prstGeom prst="roundRect">
            <a:avLst/>
          </a:prstGeom>
          <a:solidFill>
            <a:schemeClr val="bg1">
              <a:alpha val="51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5" name="Grafico 14">
            <a:extLst>
              <a:ext uri="{FF2B5EF4-FFF2-40B4-BE49-F238E27FC236}">
                <a16:creationId xmlns:a16="http://schemas.microsoft.com/office/drawing/2014/main" id="{467145EF-692A-7AF9-E371-0A1533FBC2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43897698"/>
              </p:ext>
            </p:extLst>
          </p:nvPr>
        </p:nvGraphicFramePr>
        <p:xfrm>
          <a:off x="12166922" y="1888218"/>
          <a:ext cx="3397397" cy="3941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57" name="Grafico 14">
            <a:extLst>
              <a:ext uri="{FF2B5EF4-FFF2-40B4-BE49-F238E27FC236}">
                <a16:creationId xmlns:a16="http://schemas.microsoft.com/office/drawing/2014/main" id="{00DEC1CE-BB70-6B54-B205-115736246E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5311552"/>
              </p:ext>
            </p:extLst>
          </p:nvPr>
        </p:nvGraphicFramePr>
        <p:xfrm>
          <a:off x="11811000" y="6380960"/>
          <a:ext cx="4495800" cy="36393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pSp>
        <p:nvGrpSpPr>
          <p:cNvPr id="40" name="Gruppo 39">
            <a:extLst>
              <a:ext uri="{FF2B5EF4-FFF2-40B4-BE49-F238E27FC236}">
                <a16:creationId xmlns:a16="http://schemas.microsoft.com/office/drawing/2014/main" id="{C5CAD443-2A66-1F1E-1073-03B3AF837D5A}"/>
              </a:ext>
            </a:extLst>
          </p:cNvPr>
          <p:cNvGrpSpPr/>
          <p:nvPr/>
        </p:nvGrpSpPr>
        <p:grpSpPr>
          <a:xfrm>
            <a:off x="15849600" y="6557546"/>
            <a:ext cx="1981200" cy="2472154"/>
            <a:chOff x="15849600" y="6557546"/>
            <a:chExt cx="1981200" cy="2472154"/>
          </a:xfrm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499DDF05-2EFA-8F8A-CA19-AD74424C0EDA}"/>
                </a:ext>
              </a:extLst>
            </p:cNvPr>
            <p:cNvSpPr/>
            <p:nvPr/>
          </p:nvSpPr>
          <p:spPr>
            <a:xfrm>
              <a:off x="15869119" y="7508269"/>
              <a:ext cx="304800" cy="25064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F4961A38-8F06-6A69-0F57-B2C671CED761}"/>
                </a:ext>
              </a:extLst>
            </p:cNvPr>
            <p:cNvSpPr/>
            <p:nvPr/>
          </p:nvSpPr>
          <p:spPr>
            <a:xfrm>
              <a:off x="15869119" y="7971944"/>
              <a:ext cx="304800" cy="250645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9" name="Gruppo 38">
              <a:extLst>
                <a:ext uri="{FF2B5EF4-FFF2-40B4-BE49-F238E27FC236}">
                  <a16:creationId xmlns:a16="http://schemas.microsoft.com/office/drawing/2014/main" id="{BA72BD0A-36CE-F027-B411-EC3407E0B8E3}"/>
                </a:ext>
              </a:extLst>
            </p:cNvPr>
            <p:cNvGrpSpPr/>
            <p:nvPr/>
          </p:nvGrpSpPr>
          <p:grpSpPr>
            <a:xfrm>
              <a:off x="15849600" y="6557546"/>
              <a:ext cx="1981200" cy="2472154"/>
              <a:chOff x="15849600" y="6557546"/>
              <a:chExt cx="1981200" cy="2472154"/>
            </a:xfrm>
          </p:grpSpPr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04B5D9EC-2CFC-49B6-371A-B08056DC8F5B}"/>
                  </a:ext>
                </a:extLst>
              </p:cNvPr>
              <p:cNvSpPr/>
              <p:nvPr/>
            </p:nvSpPr>
            <p:spPr>
              <a:xfrm>
                <a:off x="15869119" y="6616890"/>
                <a:ext cx="304800" cy="250645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38" name="Gruppo 37">
                <a:extLst>
                  <a:ext uri="{FF2B5EF4-FFF2-40B4-BE49-F238E27FC236}">
                    <a16:creationId xmlns:a16="http://schemas.microsoft.com/office/drawing/2014/main" id="{98ED10F5-3217-7EAF-A7C5-0904E3BDD9ED}"/>
                  </a:ext>
                </a:extLst>
              </p:cNvPr>
              <p:cNvGrpSpPr/>
              <p:nvPr/>
            </p:nvGrpSpPr>
            <p:grpSpPr>
              <a:xfrm>
                <a:off x="15849600" y="6557546"/>
                <a:ext cx="1733081" cy="1710154"/>
                <a:chOff x="15869119" y="6557546"/>
                <a:chExt cx="1733081" cy="1710154"/>
              </a:xfrm>
            </p:grpSpPr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C988DDF4-D6CE-63A1-A068-504EDB4F28B4}"/>
                    </a:ext>
                  </a:extLst>
                </p:cNvPr>
                <p:cNvSpPr/>
                <p:nvPr/>
              </p:nvSpPr>
              <p:spPr>
                <a:xfrm>
                  <a:off x="15869119" y="7080565"/>
                  <a:ext cx="304800" cy="250645"/>
                </a:xfrm>
                <a:prstGeom prst="rect">
                  <a:avLst/>
                </a:prstGeom>
                <a:solidFill>
                  <a:srgbClr val="977FB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3" name="CasellaDiTesto 10">
                  <a:extLst>
                    <a:ext uri="{FF2B5EF4-FFF2-40B4-BE49-F238E27FC236}">
                      <a16:creationId xmlns:a16="http://schemas.microsoft.com/office/drawing/2014/main" id="{07763F6B-C606-A056-BA44-3095A394E491}"/>
                    </a:ext>
                  </a:extLst>
                </p:cNvPr>
                <p:cNvSpPr txBox="1"/>
                <p:nvPr/>
              </p:nvSpPr>
              <p:spPr>
                <a:xfrm>
                  <a:off x="16173919" y="6557546"/>
                  <a:ext cx="1385203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it-IT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Gas naturale</a:t>
                  </a:r>
                </a:p>
              </p:txBody>
            </p:sp>
            <p:sp>
              <p:nvSpPr>
                <p:cNvPr id="64" name="CasellaDiTesto 10">
                  <a:extLst>
                    <a:ext uri="{FF2B5EF4-FFF2-40B4-BE49-F238E27FC236}">
                      <a16:creationId xmlns:a16="http://schemas.microsoft.com/office/drawing/2014/main" id="{CF5B0772-AC4A-50E2-B655-8C9705C13893}"/>
                    </a:ext>
                  </a:extLst>
                </p:cNvPr>
                <p:cNvSpPr txBox="1"/>
                <p:nvPr/>
              </p:nvSpPr>
              <p:spPr>
                <a:xfrm>
                  <a:off x="16192454" y="7014746"/>
                  <a:ext cx="1385203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it-IT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Carbone</a:t>
                  </a:r>
                </a:p>
              </p:txBody>
            </p:sp>
            <p:sp>
              <p:nvSpPr>
                <p:cNvPr id="66" name="CasellaDiTesto 10">
                  <a:extLst>
                    <a:ext uri="{FF2B5EF4-FFF2-40B4-BE49-F238E27FC236}">
                      <a16:creationId xmlns:a16="http://schemas.microsoft.com/office/drawing/2014/main" id="{D68F0356-02CD-5382-CA2A-870D6814384A}"/>
                    </a:ext>
                  </a:extLst>
                </p:cNvPr>
                <p:cNvSpPr txBox="1"/>
                <p:nvPr/>
              </p:nvSpPr>
              <p:spPr>
                <a:xfrm>
                  <a:off x="16216997" y="7471946"/>
                  <a:ext cx="1385203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it-IT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Nucleare</a:t>
                  </a:r>
                </a:p>
              </p:txBody>
            </p:sp>
            <p:sp>
              <p:nvSpPr>
                <p:cNvPr id="69" name="CasellaDiTesto 10">
                  <a:extLst>
                    <a:ext uri="{FF2B5EF4-FFF2-40B4-BE49-F238E27FC236}">
                      <a16:creationId xmlns:a16="http://schemas.microsoft.com/office/drawing/2014/main" id="{5EC9BFE6-CF28-135B-C365-1BA169953D1E}"/>
                    </a:ext>
                  </a:extLst>
                </p:cNvPr>
                <p:cNvSpPr txBox="1"/>
                <p:nvPr/>
              </p:nvSpPr>
              <p:spPr>
                <a:xfrm>
                  <a:off x="16192454" y="7929146"/>
                  <a:ext cx="1385203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it-IT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Rinnovabili</a:t>
                  </a:r>
                </a:p>
              </p:txBody>
            </p:sp>
          </p:grpSp>
          <p:sp>
            <p:nvSpPr>
              <p:cNvPr id="70" name="Rectangle 69">
                <a:extLst>
                  <a:ext uri="{FF2B5EF4-FFF2-40B4-BE49-F238E27FC236}">
                    <a16:creationId xmlns:a16="http://schemas.microsoft.com/office/drawing/2014/main" id="{B68CF2D0-2296-B7B2-0AD7-9ABD188668F5}"/>
                  </a:ext>
                </a:extLst>
              </p:cNvPr>
              <p:cNvSpPr/>
              <p:nvPr/>
            </p:nvSpPr>
            <p:spPr>
              <a:xfrm>
                <a:off x="15869119" y="8740419"/>
                <a:ext cx="304800" cy="250645"/>
              </a:xfrm>
              <a:prstGeom prst="rect">
                <a:avLst/>
              </a:prstGeom>
              <a:solidFill>
                <a:srgbClr val="25406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1" name="CasellaDiTesto 10">
                <a:extLst>
                  <a:ext uri="{FF2B5EF4-FFF2-40B4-BE49-F238E27FC236}">
                    <a16:creationId xmlns:a16="http://schemas.microsoft.com/office/drawing/2014/main" id="{D9D64E75-24EA-3D5C-DDB4-49A6D8857C72}"/>
                  </a:ext>
                </a:extLst>
              </p:cNvPr>
              <p:cNvSpPr txBox="1"/>
              <p:nvPr/>
            </p:nvSpPr>
            <p:spPr>
              <a:xfrm>
                <a:off x="16202534" y="8691146"/>
                <a:ext cx="162826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it-IT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Altro</a:t>
                </a:r>
              </a:p>
            </p:txBody>
          </p:sp>
          <p:sp>
            <p:nvSpPr>
              <p:cNvPr id="11" name="Rectangle 69">
                <a:extLst>
                  <a:ext uri="{FF2B5EF4-FFF2-40B4-BE49-F238E27FC236}">
                    <a16:creationId xmlns:a16="http://schemas.microsoft.com/office/drawing/2014/main" id="{4435B072-ACC1-C99D-4E33-E1ADB86B50C3}"/>
                  </a:ext>
                </a:extLst>
              </p:cNvPr>
              <p:cNvSpPr/>
              <p:nvPr/>
            </p:nvSpPr>
            <p:spPr>
              <a:xfrm>
                <a:off x="15859421" y="8359419"/>
                <a:ext cx="304800" cy="250645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" name="CasellaDiTesto 10">
                <a:extLst>
                  <a:ext uri="{FF2B5EF4-FFF2-40B4-BE49-F238E27FC236}">
                    <a16:creationId xmlns:a16="http://schemas.microsoft.com/office/drawing/2014/main" id="{06C5ED2E-FB63-1A76-D25A-437AA608BCCB}"/>
                  </a:ext>
                </a:extLst>
              </p:cNvPr>
              <p:cNvSpPr txBox="1"/>
              <p:nvPr/>
            </p:nvSpPr>
            <p:spPr>
              <a:xfrm>
                <a:off x="16183015" y="8310146"/>
                <a:ext cx="162826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it-IT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Import</a:t>
                </a:r>
              </a:p>
            </p:txBody>
          </p:sp>
        </p:grpSp>
      </p:grpSp>
      <p:grpSp>
        <p:nvGrpSpPr>
          <p:cNvPr id="37" name="Gruppo 36">
            <a:extLst>
              <a:ext uri="{FF2B5EF4-FFF2-40B4-BE49-F238E27FC236}">
                <a16:creationId xmlns:a16="http://schemas.microsoft.com/office/drawing/2014/main" id="{5D0BF150-6DFC-F9E7-4641-9DB223BDE0A2}"/>
              </a:ext>
            </a:extLst>
          </p:cNvPr>
          <p:cNvGrpSpPr/>
          <p:nvPr/>
        </p:nvGrpSpPr>
        <p:grpSpPr>
          <a:xfrm>
            <a:off x="476720" y="6550168"/>
            <a:ext cx="3485680" cy="2555732"/>
            <a:chOff x="476720" y="6550168"/>
            <a:chExt cx="3485680" cy="2555732"/>
          </a:xfrm>
        </p:grpSpPr>
        <p:sp>
          <p:nvSpPr>
            <p:cNvPr id="19" name="CasellaDiTesto 10">
              <a:extLst>
                <a:ext uri="{FF2B5EF4-FFF2-40B4-BE49-F238E27FC236}">
                  <a16:creationId xmlns:a16="http://schemas.microsoft.com/office/drawing/2014/main" id="{0004EB5C-B4DD-4D6D-51C2-54D0F5666499}"/>
                </a:ext>
              </a:extLst>
            </p:cNvPr>
            <p:cNvSpPr txBox="1"/>
            <p:nvPr/>
          </p:nvSpPr>
          <p:spPr>
            <a:xfrm>
              <a:off x="1116115" y="8724416"/>
              <a:ext cx="533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1600" i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0.8</a:t>
              </a:r>
            </a:p>
          </p:txBody>
        </p:sp>
        <p:sp>
          <p:nvSpPr>
            <p:cNvPr id="21" name="CasellaDiTesto 10">
              <a:extLst>
                <a:ext uri="{FF2B5EF4-FFF2-40B4-BE49-F238E27FC236}">
                  <a16:creationId xmlns:a16="http://schemas.microsoft.com/office/drawing/2014/main" id="{FF8DC7CA-9A73-F843-05BA-182B5210CD2D}"/>
                </a:ext>
              </a:extLst>
            </p:cNvPr>
            <p:cNvSpPr txBox="1"/>
            <p:nvPr/>
          </p:nvSpPr>
          <p:spPr>
            <a:xfrm>
              <a:off x="2106715" y="8724416"/>
              <a:ext cx="533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1600" i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0.5</a:t>
              </a:r>
            </a:p>
          </p:txBody>
        </p:sp>
        <p:sp>
          <p:nvSpPr>
            <p:cNvPr id="23" name="CasellaDiTesto 10">
              <a:extLst>
                <a:ext uri="{FF2B5EF4-FFF2-40B4-BE49-F238E27FC236}">
                  <a16:creationId xmlns:a16="http://schemas.microsoft.com/office/drawing/2014/main" id="{55BE726B-E9DC-7A40-2CFF-23BA08D3D34C}"/>
                </a:ext>
              </a:extLst>
            </p:cNvPr>
            <p:cNvSpPr txBox="1"/>
            <p:nvPr/>
          </p:nvSpPr>
          <p:spPr>
            <a:xfrm>
              <a:off x="2944915" y="8724416"/>
              <a:ext cx="533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1600" i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0.4</a:t>
              </a:r>
            </a:p>
          </p:txBody>
        </p:sp>
        <p:grpSp>
          <p:nvGrpSpPr>
            <p:cNvPr id="36" name="Gruppo 35">
              <a:extLst>
                <a:ext uri="{FF2B5EF4-FFF2-40B4-BE49-F238E27FC236}">
                  <a16:creationId xmlns:a16="http://schemas.microsoft.com/office/drawing/2014/main" id="{A4867A5D-A894-5E5B-3A5E-BDFA7290A375}"/>
                </a:ext>
              </a:extLst>
            </p:cNvPr>
            <p:cNvGrpSpPr/>
            <p:nvPr/>
          </p:nvGrpSpPr>
          <p:grpSpPr>
            <a:xfrm>
              <a:off x="476720" y="6550168"/>
              <a:ext cx="3485680" cy="2555732"/>
              <a:chOff x="476720" y="6550168"/>
              <a:chExt cx="3485680" cy="2555732"/>
            </a:xfrm>
          </p:grpSpPr>
          <p:sp>
            <p:nvSpPr>
              <p:cNvPr id="20" name="CasellaDiTesto 16">
                <a:extLst>
                  <a:ext uri="{FF2B5EF4-FFF2-40B4-BE49-F238E27FC236}">
                    <a16:creationId xmlns:a16="http://schemas.microsoft.com/office/drawing/2014/main" id="{A8DCB806-E8F1-8E53-F80C-DCD2BF10B496}"/>
                  </a:ext>
                </a:extLst>
              </p:cNvPr>
              <p:cNvSpPr txBox="1"/>
              <p:nvPr/>
            </p:nvSpPr>
            <p:spPr>
              <a:xfrm>
                <a:off x="476720" y="6550168"/>
                <a:ext cx="3485680" cy="11079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7000"/>
                  </a:lnSpc>
                  <a:spcBef>
                    <a:spcPts val="0"/>
                  </a:spcBef>
                  <a:buClrTx/>
                  <a:buSzTx/>
                  <a:buFontTx/>
                  <a:buNone/>
                  <a:tabLst/>
                  <a:defRPr/>
                </a:pPr>
                <a:r>
                  <a:rPr lang="it-IT" sz="32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Mix</a:t>
                </a:r>
                <a:br>
                  <a:rPr lang="it-IT" sz="32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it-IT" sz="32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elettrico</a:t>
                </a:r>
                <a:endParaRPr kumimoji="0" lang="it-IT" sz="32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B529BD1C-E3E7-EC58-AD40-E20E2D52476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 bright="70000" contrast="-70000"/>
                <a:extLst>
                  <a:ext uri="{BEBA8EAE-BF5A-486C-A8C5-ECC9F3942E4B}">
                    <a14:imgProps xmlns:a14="http://schemas.microsoft.com/office/drawing/2010/main">
                      <a14:imgLayer r:embed="rId10">
                        <a14:imgEffect>
                          <a14:saturation sat="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1066800" y="8386830"/>
                <a:ext cx="719070" cy="719070"/>
              </a:xfrm>
              <a:prstGeom prst="rect">
                <a:avLst/>
              </a:prstGeom>
            </p:spPr>
          </p:pic>
          <p:pic>
            <p:nvPicPr>
              <p:cNvPr id="16" name="Picture 15">
                <a:extLst>
                  <a:ext uri="{FF2B5EF4-FFF2-40B4-BE49-F238E27FC236}">
                    <a16:creationId xmlns:a16="http://schemas.microsoft.com/office/drawing/2014/main" id="{D520906E-4716-E02C-87F4-8DD257FB429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 bright="70000" contrast="-70000"/>
              </a:blip>
              <a:stretch>
                <a:fillRect/>
              </a:stretch>
            </p:blipFill>
            <p:spPr>
              <a:xfrm>
                <a:off x="2027701" y="8422969"/>
                <a:ext cx="663478" cy="663478"/>
              </a:xfrm>
              <a:prstGeom prst="rect">
                <a:avLst/>
              </a:prstGeom>
            </p:spPr>
          </p:pic>
          <p:pic>
            <p:nvPicPr>
              <p:cNvPr id="18" name="Picture 17">
                <a:extLst>
                  <a:ext uri="{FF2B5EF4-FFF2-40B4-BE49-F238E27FC236}">
                    <a16:creationId xmlns:a16="http://schemas.microsoft.com/office/drawing/2014/main" id="{F6FB64C7-F0A3-EE4F-18A7-CD513E44534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 bright="70000" contrast="-70000"/>
              </a:blip>
              <a:stretch>
                <a:fillRect/>
              </a:stretch>
            </p:blipFill>
            <p:spPr>
              <a:xfrm>
                <a:off x="2916288" y="8421555"/>
                <a:ext cx="663478" cy="663478"/>
              </a:xfrm>
              <a:prstGeom prst="rect">
                <a:avLst/>
              </a:prstGeom>
            </p:spPr>
          </p:pic>
          <p:sp>
            <p:nvSpPr>
              <p:cNvPr id="25" name="CasellaDiTesto 10">
                <a:extLst>
                  <a:ext uri="{FF2B5EF4-FFF2-40B4-BE49-F238E27FC236}">
                    <a16:creationId xmlns:a16="http://schemas.microsoft.com/office/drawing/2014/main" id="{9CC72A71-8ADD-7F10-A764-2A70B324EE9B}"/>
                  </a:ext>
                </a:extLst>
              </p:cNvPr>
              <p:cNvSpPr txBox="1"/>
              <p:nvPr/>
            </p:nvSpPr>
            <p:spPr>
              <a:xfrm>
                <a:off x="685800" y="7810500"/>
                <a:ext cx="310304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it-IT" sz="16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Fattori emissivi MtCO2eq/TWh</a:t>
                </a:r>
              </a:p>
            </p:txBody>
          </p:sp>
        </p:grpSp>
      </p:grpSp>
      <p:sp>
        <p:nvSpPr>
          <p:cNvPr id="10" name="CasellaDiTesto 10">
            <a:extLst>
              <a:ext uri="{FF2B5EF4-FFF2-40B4-BE49-F238E27FC236}">
                <a16:creationId xmlns:a16="http://schemas.microsoft.com/office/drawing/2014/main" id="{306F5F02-AB69-58C4-EB24-1DA326FC82F5}"/>
              </a:ext>
            </a:extLst>
          </p:cNvPr>
          <p:cNvSpPr txBox="1"/>
          <p:nvPr/>
        </p:nvSpPr>
        <p:spPr>
          <a:xfrm>
            <a:off x="731636" y="9200971"/>
            <a:ext cx="2894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3775</TotalTime>
  <Words>40</Words>
  <Application>Microsoft Office PowerPoint</Application>
  <PresentationFormat>Personalizzato</PresentationFormat>
  <Paragraphs>23</Paragraphs>
  <Slides>1</Slides>
  <Notes>1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Futura Md BT</vt:lpstr>
      <vt:lpstr>Office Theme</vt:lpstr>
      <vt:lpstr>think-cell Slide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position paper 25.1.2023</dc:title>
  <dc:creator>Silvia Piccolo</dc:creator>
  <cp:lastModifiedBy>Daniela Gazzola</cp:lastModifiedBy>
  <cp:revision>206</cp:revision>
  <cp:lastPrinted>2023-11-17T15:24:36Z</cp:lastPrinted>
  <dcterms:created xsi:type="dcterms:W3CDTF">2006-08-16T00:00:00Z</dcterms:created>
  <dcterms:modified xsi:type="dcterms:W3CDTF">2023-12-15T13:48:47Z</dcterms:modified>
  <dc:identifier>DAFYG0jOgIw</dc:identifier>
</cp:coreProperties>
</file>